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75" r:id="rId4"/>
    <p:sldId id="274" r:id="rId5"/>
    <p:sldId id="272" r:id="rId6"/>
    <p:sldId id="273" r:id="rId7"/>
    <p:sldId id="261" r:id="rId8"/>
    <p:sldId id="292" r:id="rId9"/>
    <p:sldId id="257" r:id="rId10"/>
    <p:sldId id="262" r:id="rId11"/>
    <p:sldId id="278" r:id="rId12"/>
    <p:sldId id="270" r:id="rId13"/>
    <p:sldId id="279" r:id="rId14"/>
    <p:sldId id="280" r:id="rId15"/>
    <p:sldId id="266" r:id="rId16"/>
    <p:sldId id="281" r:id="rId17"/>
    <p:sldId id="282" r:id="rId18"/>
    <p:sldId id="264" r:id="rId19"/>
    <p:sldId id="284" r:id="rId20"/>
    <p:sldId id="285" r:id="rId21"/>
    <p:sldId id="286" r:id="rId22"/>
    <p:sldId id="287" r:id="rId23"/>
    <p:sldId id="288" r:id="rId24"/>
    <p:sldId id="289" r:id="rId25"/>
    <p:sldId id="268" r:id="rId26"/>
    <p:sldId id="290" r:id="rId27"/>
    <p:sldId id="293" r:id="rId28"/>
    <p:sldId id="269" r:id="rId29"/>
    <p:sldId id="291" r:id="rId30"/>
  </p:sldIdLst>
  <p:sldSz cx="14630400" cy="8229600"/>
  <p:notesSz cx="8229600" cy="146304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F308"/>
    <a:srgbClr val="069B75"/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016" autoAdjust="0"/>
    <p:restoredTop sz="91454" autoAdjust="0"/>
  </p:normalViewPr>
  <p:slideViewPr>
    <p:cSldViewPr snapToGrid="0" snapToObjects="1">
      <p:cViewPr varScale="1">
        <p:scale>
          <a:sx n="92" d="100"/>
          <a:sy n="92" d="100"/>
        </p:scale>
        <p:origin x="13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35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2B25A-BDE9-0AE5-E26A-F853C6CD4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BB35CE-F935-3173-8DCE-60220C3D0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E3DAC-B33A-54C0-0DF6-2B934BEF7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DFAFF-E479-97AD-7901-5A794D39C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04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62018-005C-5CEA-E1AA-DAFDAB665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DA677-5543-A83B-2611-4DBB19597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E00FE-64D2-8193-AB7E-77884A89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C4FCC-A6EB-BA66-D7AD-55D730B638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9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614B8-6612-9A8B-27FC-96896BDB1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4E187-FF85-298D-74DD-E2E3E8E8C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D9F89A-A901-0EB0-85E5-E2F00331E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AF760-2FAC-E441-33A2-AC4082B1D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1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5B4D6-19E1-996B-3A7C-6245D8D88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E4482E-2A11-8E72-AE72-B3A5EDAA7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2C9C3-0EC9-043F-32BB-720BDD26C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95C93-C5D0-3FF0-AC4B-1AB323E073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1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A4C3C-AD75-7A6C-A82C-D5A0B2A71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9F483D-5BC4-8C93-3207-5C8882AAF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3B3DD-E401-1D24-82A3-22F056BAE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60DAA-8B26-0D73-0DBC-653E4C1393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38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21E40-35BB-D405-0B46-CD7D3DCE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F5E96-B69D-641F-C92C-90E7CA4D6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350E2-7216-4D54-B8AF-D1210EAE2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87283-92A4-64F2-E6D7-422FCC9B22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31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2952D-E070-50B4-8A36-55B03CB7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F0384-C4DD-EADA-0044-7381DE25D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50CF20-F252-9419-DE8B-02FBE0579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AB5A6-906F-6513-6807-067E70D1E1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6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79355-AEF6-1FE5-5041-3ED338485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4E7B6-C0E7-4EE7-88F1-2EEBF58E6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69B31-045A-8793-52E3-8CC1F1743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718E5-1000-1B57-DFEA-12CD5D39A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4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A2A5-4D26-AABD-0B73-F6117FBE7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F1E82-2AE1-499F-CDA2-88A006A74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82726-5233-74C2-AC16-A1B3D0E8D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A6634-3B4E-3C3A-27AF-66BB30EEC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49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EEF63-9A8B-A009-609F-DF363D19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A70627-9E34-8C8F-413F-BF576B73D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4CB36-43D0-6CF3-6835-2010F7FFA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E9079-4D4F-6527-2F06-AE4FBB50F2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50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E09A5-CAB0-E518-6957-11E41B7F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E33FC-F268-B506-DE17-F4C54188B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0E8E5-085B-F8F2-4CE4-8149D0B61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CB5C5-88E0-076C-844F-1F71326012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66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EA537-63E3-2F8F-B1C1-A48E2F41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DB39F3-BE1A-317F-CBB6-6230E11C0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CE669-92DB-77E0-31B5-7226F531F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0B56E-98DD-1ABD-6976-4EDB410EA3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96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1E29-FC99-9BB5-930F-DA61A8851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D241-0B1A-8081-43A5-320925435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21399-F4D6-26FC-8646-E0265D07B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3B831-A796-26B8-3EAA-257EA795B9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54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95822-9E2D-C9DE-6357-D41CD9CCF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E71C7-A231-3204-2D4B-853167034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D7294-EB0F-B7F5-8C70-0514C490B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C66DF-C830-949D-B349-2D75631618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78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EE038-D5F3-70C4-C2E5-5ECE72BA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C6FC0D-3652-ADDF-8127-500407993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2F83C-1085-CAC8-F932-D9D314973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A53D7-6BA2-A78D-2711-8F4E1495C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D0E61-8C4A-2E71-474F-A8468A413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CDB45A-D0C6-1F8C-DA3A-441EF00D2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2D4A6-EB2C-76D8-AD08-DAC74D8CE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DA3A9-1CE4-30D0-1CA8-391248B39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835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825B9-2550-45B0-A2FA-35AA7B533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3533A-4C4F-4311-B423-E857E7219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99D31-3E7F-084F-54A3-973382894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23485-1C09-7836-B7A2-7D015C9E1F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3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A91DB-E647-6D5B-BFEF-A3E083D1A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F6F8E-3837-4BE9-0B42-AE50852FC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A4095-E20A-DC5C-7D57-F48EF3FA3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62359-43AE-8214-983D-A030B972D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4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A245-0344-BA9E-A5CA-A6836A98B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A761B-193D-263A-B850-48F0DDC46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1CB50-7B82-B2CD-E568-116BA0A43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0279C-087D-7CC3-F86C-7DA6DD661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91B00-D4FE-0C26-2939-35C1724EB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A684B-72D4-3202-5C62-37E3798BA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1327B-1556-5126-C65A-3954596D6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99943-DCF1-C575-518D-5A43650DD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89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E8526-33BA-4407-E822-884D5BF6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69434C-24C9-3A92-6309-28895AE54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E0EEF-C286-A09A-EAA5-E1D6638EA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D542D-381F-EFF1-36C9-6C8E59E30F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67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9A72-81A9-184E-8F13-E054128B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BE0F3-5AD2-5083-CA96-ADDD0CFEF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7EA18F-B818-870B-C360-C44960A05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FDFE8-80EB-84DD-8E13-06D8E6C059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4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ED780-9942-BA33-9EE1-A3BD12FA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1F991-39B6-E428-AAD2-351B59503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FA75D-1A34-E920-EC10-72C57C86C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98C9B-8BDC-1920-7286-20974D6F9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3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6727" y="2504181"/>
            <a:ext cx="74685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5FF308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Rapid Test Data Generation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5FF308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Using LLM</a:t>
            </a:r>
            <a:endParaRPr lang="en-US" sz="4400" b="1" dirty="0">
              <a:solidFill>
                <a:srgbClr val="5FF308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91918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850520"/>
            <a:ext cx="132588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B0F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Komal Chowdhary</a:t>
            </a:r>
            <a:endParaRPr lang="en-US" sz="235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610" y="656094"/>
            <a:ext cx="122376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4400" b="1" i="0" dirty="0">
                <a:solidFill>
                  <a:srgbClr val="00B0F0"/>
                </a:solidFill>
                <a:effectLst/>
                <a:latin typeface="Calibri" panose="020F0502020204030204" pitchFamily="34" charset="0"/>
              </a:rPr>
              <a:t>Prompting LLMs to generate simple data sets</a:t>
            </a:r>
          </a:p>
          <a:p>
            <a:pPr algn="l"/>
            <a:endParaRPr lang="en-US" sz="4400" b="1" dirty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algn="l"/>
            <a:r>
              <a:rPr lang="en-US" sz="25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Example Json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3E9371-8079-3255-C969-96333F993173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17BD4D-46B2-8B88-0E2C-E06782A9A75A}"/>
              </a:ext>
            </a:extLst>
          </p:cNvPr>
          <p:cNvSpPr txBox="1"/>
          <p:nvPr/>
        </p:nvSpPr>
        <p:spPr>
          <a:xfrm>
            <a:off x="1208314" y="3020794"/>
            <a:ext cx="7315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{</a:t>
            </a:r>
          </a:p>
          <a:p>
            <a:r>
              <a:rPr lang="en-IN" dirty="0">
                <a:solidFill>
                  <a:schemeClr val="bg1"/>
                </a:solidFill>
              </a:rPr>
              <a:t>  “</a:t>
            </a:r>
            <a:r>
              <a:rPr lang="en-IN" dirty="0" err="1">
                <a:solidFill>
                  <a:schemeClr val="bg1"/>
                </a:solidFill>
              </a:rPr>
              <a:t>firstname</a:t>
            </a:r>
            <a:r>
              <a:rPr lang="en-IN" dirty="0">
                <a:solidFill>
                  <a:schemeClr val="bg1"/>
                </a:solidFill>
              </a:rPr>
              <a:t>”: “Alia",</a:t>
            </a:r>
          </a:p>
          <a:p>
            <a:r>
              <a:rPr lang="en-IN" dirty="0">
                <a:solidFill>
                  <a:schemeClr val="bg1"/>
                </a:solidFill>
              </a:rPr>
              <a:t>  “</a:t>
            </a:r>
            <a:r>
              <a:rPr lang="en-IN" dirty="0" err="1">
                <a:solidFill>
                  <a:schemeClr val="bg1"/>
                </a:solidFill>
              </a:rPr>
              <a:t>Lastname</a:t>
            </a:r>
            <a:r>
              <a:rPr lang="en-IN" dirty="0">
                <a:solidFill>
                  <a:schemeClr val="bg1"/>
                </a:solidFill>
              </a:rPr>
              <a:t>” : “Bhatt",</a:t>
            </a:r>
          </a:p>
          <a:p>
            <a:r>
              <a:rPr lang="en-IN" dirty="0">
                <a:solidFill>
                  <a:schemeClr val="bg1"/>
                </a:solidFill>
              </a:rPr>
              <a:t> “email”: “Alia.Bhatt@gmail.com",</a:t>
            </a:r>
          </a:p>
          <a:p>
            <a:r>
              <a:rPr lang="en-IN" dirty="0">
                <a:solidFill>
                  <a:schemeClr val="bg1"/>
                </a:solidFill>
              </a:rPr>
              <a:t>  “</a:t>
            </a:r>
            <a:r>
              <a:rPr lang="en-IN" dirty="0" err="1">
                <a:solidFill>
                  <a:schemeClr val="bg1"/>
                </a:solidFill>
              </a:rPr>
              <a:t>room_name</a:t>
            </a:r>
            <a:r>
              <a:rPr lang="en-IN" dirty="0">
                <a:solidFill>
                  <a:schemeClr val="bg1"/>
                </a:solidFill>
              </a:rPr>
              <a:t>": "Cozy Suite",</a:t>
            </a:r>
          </a:p>
          <a:p>
            <a:r>
              <a:rPr lang="en-IN" dirty="0">
                <a:solidFill>
                  <a:schemeClr val="bg1"/>
                </a:solidFill>
              </a:rPr>
              <a:t>  "type": "single",</a:t>
            </a:r>
          </a:p>
          <a:p>
            <a:r>
              <a:rPr lang="en-IN" dirty="0">
                <a:solidFill>
                  <a:schemeClr val="bg1"/>
                </a:solidFill>
              </a:rPr>
              <a:t>  "beds": 1,</a:t>
            </a:r>
          </a:p>
          <a:p>
            <a:r>
              <a:rPr lang="en-IN" dirty="0">
                <a:solidFill>
                  <a:schemeClr val="bg1"/>
                </a:solidFill>
              </a:rPr>
              <a:t>  "accessible": true,</a:t>
            </a:r>
          </a:p>
          <a:p>
            <a:r>
              <a:rPr lang="en-IN" dirty="0">
                <a:solidFill>
                  <a:schemeClr val="bg1"/>
                </a:solidFill>
              </a:rPr>
              <a:t>  "image": "https://example.com/room1.jpg",</a:t>
            </a:r>
          </a:p>
          <a:p>
            <a:r>
              <a:rPr lang="en-IN" dirty="0">
                <a:solidFill>
                  <a:schemeClr val="bg1"/>
                </a:solidFill>
              </a:rPr>
              <a:t>  "description": "Charming room",</a:t>
            </a:r>
          </a:p>
          <a:p>
            <a:r>
              <a:rPr lang="en-IN" dirty="0">
                <a:solidFill>
                  <a:schemeClr val="bg1"/>
                </a:solidFill>
              </a:rPr>
              <a:t>  "features": ["</a:t>
            </a:r>
            <a:r>
              <a:rPr lang="en-IN" dirty="0" err="1">
                <a:solidFill>
                  <a:schemeClr val="bg1"/>
                </a:solidFill>
              </a:rPr>
              <a:t>Wifi</a:t>
            </a:r>
            <a:r>
              <a:rPr lang="en-IN" dirty="0">
                <a:solidFill>
                  <a:schemeClr val="bg1"/>
                </a:solidFill>
              </a:rPr>
              <a:t>", "TV"],</a:t>
            </a:r>
          </a:p>
          <a:p>
            <a:r>
              <a:rPr lang="en-IN" dirty="0">
                <a:solidFill>
                  <a:schemeClr val="bg1"/>
                </a:solidFill>
              </a:rPr>
              <a:t>  "</a:t>
            </a:r>
            <a:r>
              <a:rPr lang="en-IN" dirty="0" err="1">
                <a:solidFill>
                  <a:schemeClr val="bg1"/>
                </a:solidFill>
              </a:rPr>
              <a:t>roomPrice</a:t>
            </a:r>
            <a:r>
              <a:rPr lang="en-IN" dirty="0">
                <a:solidFill>
                  <a:schemeClr val="bg1"/>
                </a:solidFill>
              </a:rPr>
              <a:t>": 150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DC723-1D18-798A-A1CC-9D6E6EB81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600E533-1AC3-CC68-C6C4-BAFD399267B5}"/>
              </a:ext>
            </a:extLst>
          </p:cNvPr>
          <p:cNvSpPr/>
          <p:nvPr/>
        </p:nvSpPr>
        <p:spPr>
          <a:xfrm>
            <a:off x="694610" y="656094"/>
            <a:ext cx="122376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4400" b="1" i="0" dirty="0">
                <a:solidFill>
                  <a:srgbClr val="00B0F0"/>
                </a:solidFill>
                <a:effectLst/>
                <a:latin typeface="Calibri" panose="020F0502020204030204" pitchFamily="34" charset="0"/>
              </a:rPr>
              <a:t>Prompting LLMs to generate simple data sets</a:t>
            </a:r>
          </a:p>
          <a:p>
            <a:pPr algn="l"/>
            <a:endParaRPr lang="en-US" sz="4400" b="1" dirty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algn="l"/>
            <a:r>
              <a:rPr lang="en-US" sz="25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Example Json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0FB3C8-5D08-B7AF-9480-FD10063C68B4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E3081A-8495-C5D5-1328-2DE077080EFA}"/>
              </a:ext>
            </a:extLst>
          </p:cNvPr>
          <p:cNvSpPr txBox="1"/>
          <p:nvPr/>
        </p:nvSpPr>
        <p:spPr>
          <a:xfrm>
            <a:off x="1208314" y="3020794"/>
            <a:ext cx="7315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{</a:t>
            </a:r>
          </a:p>
          <a:p>
            <a:r>
              <a:rPr lang="en-IN" dirty="0">
                <a:solidFill>
                  <a:schemeClr val="bg1"/>
                </a:solidFill>
              </a:rPr>
              <a:t>  “</a:t>
            </a:r>
            <a:r>
              <a:rPr lang="en-IN" dirty="0" err="1">
                <a:solidFill>
                  <a:schemeClr val="bg1"/>
                </a:solidFill>
              </a:rPr>
              <a:t>firstname</a:t>
            </a:r>
            <a:r>
              <a:rPr lang="en-IN" dirty="0">
                <a:solidFill>
                  <a:schemeClr val="bg1"/>
                </a:solidFill>
              </a:rPr>
              <a:t>”: “Jack",</a:t>
            </a:r>
          </a:p>
          <a:p>
            <a:r>
              <a:rPr lang="en-IN" dirty="0">
                <a:solidFill>
                  <a:schemeClr val="bg1"/>
                </a:solidFill>
              </a:rPr>
              <a:t>  “</a:t>
            </a:r>
            <a:r>
              <a:rPr lang="en-IN" dirty="0" err="1">
                <a:solidFill>
                  <a:schemeClr val="bg1"/>
                </a:solidFill>
              </a:rPr>
              <a:t>Lastname</a:t>
            </a:r>
            <a:r>
              <a:rPr lang="en-IN" dirty="0">
                <a:solidFill>
                  <a:schemeClr val="bg1"/>
                </a:solidFill>
              </a:rPr>
              <a:t>” : “Jones",</a:t>
            </a:r>
          </a:p>
          <a:p>
            <a:r>
              <a:rPr lang="en-IN" dirty="0">
                <a:solidFill>
                  <a:schemeClr val="bg1"/>
                </a:solidFill>
              </a:rPr>
              <a:t> “email”: “Jack.jones@gmail.com",</a:t>
            </a:r>
          </a:p>
          <a:p>
            <a:r>
              <a:rPr lang="en-IN" dirty="0">
                <a:solidFill>
                  <a:schemeClr val="bg1"/>
                </a:solidFill>
              </a:rPr>
              <a:t>  “</a:t>
            </a:r>
            <a:r>
              <a:rPr lang="en-IN" dirty="0" err="1">
                <a:solidFill>
                  <a:schemeClr val="bg1"/>
                </a:solidFill>
              </a:rPr>
              <a:t>room_name</a:t>
            </a:r>
            <a:r>
              <a:rPr lang="en-IN" dirty="0">
                <a:solidFill>
                  <a:schemeClr val="bg1"/>
                </a:solidFill>
              </a:rPr>
              <a:t>": "Cozy Suite",</a:t>
            </a:r>
          </a:p>
          <a:p>
            <a:r>
              <a:rPr lang="en-IN" dirty="0">
                <a:solidFill>
                  <a:schemeClr val="bg1"/>
                </a:solidFill>
              </a:rPr>
              <a:t>  "type": "single",</a:t>
            </a:r>
          </a:p>
          <a:p>
            <a:r>
              <a:rPr lang="en-IN" dirty="0">
                <a:solidFill>
                  <a:schemeClr val="bg1"/>
                </a:solidFill>
              </a:rPr>
              <a:t>  "beds": 1,</a:t>
            </a:r>
          </a:p>
          <a:p>
            <a:r>
              <a:rPr lang="en-IN" dirty="0">
                <a:solidFill>
                  <a:schemeClr val="bg1"/>
                </a:solidFill>
              </a:rPr>
              <a:t>  "accessible": true,</a:t>
            </a:r>
          </a:p>
          <a:p>
            <a:r>
              <a:rPr lang="en-IN" dirty="0">
                <a:solidFill>
                  <a:schemeClr val="bg1"/>
                </a:solidFill>
              </a:rPr>
              <a:t>  "image": "https://example.com/room1.jpg",</a:t>
            </a:r>
          </a:p>
          <a:p>
            <a:r>
              <a:rPr lang="en-IN" dirty="0">
                <a:solidFill>
                  <a:schemeClr val="bg1"/>
                </a:solidFill>
              </a:rPr>
              <a:t>  "description": "Charming room",</a:t>
            </a:r>
          </a:p>
          <a:p>
            <a:r>
              <a:rPr lang="en-IN" dirty="0">
                <a:solidFill>
                  <a:schemeClr val="bg1"/>
                </a:solidFill>
              </a:rPr>
              <a:t>  "features": ["</a:t>
            </a:r>
            <a:r>
              <a:rPr lang="en-IN" dirty="0" err="1">
                <a:solidFill>
                  <a:schemeClr val="bg1"/>
                </a:solidFill>
              </a:rPr>
              <a:t>Wifi</a:t>
            </a:r>
            <a:r>
              <a:rPr lang="en-IN" dirty="0">
                <a:solidFill>
                  <a:schemeClr val="bg1"/>
                </a:solidFill>
              </a:rPr>
              <a:t>", "TV"],</a:t>
            </a:r>
          </a:p>
          <a:p>
            <a:r>
              <a:rPr lang="en-IN" dirty="0">
                <a:solidFill>
                  <a:schemeClr val="bg1"/>
                </a:solidFill>
              </a:rPr>
              <a:t>  "</a:t>
            </a:r>
            <a:r>
              <a:rPr lang="en-IN" dirty="0" err="1">
                <a:solidFill>
                  <a:schemeClr val="bg1"/>
                </a:solidFill>
              </a:rPr>
              <a:t>roomPrice</a:t>
            </a:r>
            <a:r>
              <a:rPr lang="en-IN" dirty="0">
                <a:solidFill>
                  <a:schemeClr val="bg1"/>
                </a:solidFill>
              </a:rPr>
              <a:t>": 150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00CE7-DA0E-A6E9-9BF8-6B2E82447646}"/>
              </a:ext>
            </a:extLst>
          </p:cNvPr>
          <p:cNvSpPr txBox="1"/>
          <p:nvPr/>
        </p:nvSpPr>
        <p:spPr>
          <a:xfrm>
            <a:off x="7315200" y="2057400"/>
            <a:ext cx="6466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Restrictions</a:t>
            </a:r>
          </a:p>
          <a:p>
            <a:endParaRPr lang="en-IN" dirty="0"/>
          </a:p>
          <a:p>
            <a:endParaRPr lang="en-IN" dirty="0"/>
          </a:p>
          <a:p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firstname</a:t>
            </a:r>
            <a:r>
              <a:rPr lang="en-IN" dirty="0">
                <a:solidFill>
                  <a:schemeClr val="bg1"/>
                </a:solidFill>
              </a:rPr>
              <a:t>  string  max 15 characters min 3 characters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lastname</a:t>
            </a:r>
            <a:r>
              <a:rPr lang="en-IN" dirty="0">
                <a:solidFill>
                  <a:schemeClr val="bg1"/>
                </a:solidFill>
              </a:rPr>
              <a:t> string max 15 characters min 3 characters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email  string  format: random@domain.com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room_name</a:t>
            </a:r>
            <a:r>
              <a:rPr lang="en-IN" dirty="0">
                <a:solidFill>
                  <a:schemeClr val="bg1"/>
                </a:solidFill>
              </a:rPr>
              <a:t> string  choose one: "Deluxe Room", "Cozy Suite", "Royal Suite", "Family Room"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type string  'single' or 'double'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beds  integer  constrained by `</a:t>
            </a:r>
            <a:r>
              <a:rPr lang="en-IN" dirty="0" err="1">
                <a:solidFill>
                  <a:schemeClr val="bg1"/>
                </a:solidFill>
              </a:rPr>
              <a:t>room_name</a:t>
            </a:r>
            <a:r>
              <a:rPr lang="en-IN" dirty="0">
                <a:solidFill>
                  <a:schemeClr val="bg1"/>
                </a:solidFill>
              </a:rPr>
              <a:t>` rules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accessible </a:t>
            </a:r>
            <a:r>
              <a:rPr lang="en-IN" dirty="0" err="1">
                <a:solidFill>
                  <a:schemeClr val="bg1"/>
                </a:solidFill>
              </a:rPr>
              <a:t>boolean</a:t>
            </a: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image  string   domain URL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description  string  max 20 characters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features  array '</a:t>
            </a:r>
            <a:r>
              <a:rPr lang="en-IN" dirty="0" err="1">
                <a:solidFill>
                  <a:schemeClr val="bg1"/>
                </a:solidFill>
              </a:rPr>
              <a:t>Wifi</a:t>
            </a:r>
            <a:r>
              <a:rPr lang="en-IN" dirty="0">
                <a:solidFill>
                  <a:schemeClr val="bg1"/>
                </a:solidFill>
              </a:rPr>
              <a:t>', 'TV', or 'Safe'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roomPrice</a:t>
            </a:r>
            <a:r>
              <a:rPr lang="en-IN" dirty="0">
                <a:solidFill>
                  <a:schemeClr val="bg1"/>
                </a:solidFill>
              </a:rPr>
              <a:t>  integer  constrained by `</a:t>
            </a:r>
            <a:r>
              <a:rPr lang="en-IN" dirty="0" err="1">
                <a:solidFill>
                  <a:schemeClr val="bg1"/>
                </a:solidFill>
              </a:rPr>
              <a:t>room_name</a:t>
            </a:r>
            <a:r>
              <a:rPr lang="en-IN" dirty="0">
                <a:solidFill>
                  <a:schemeClr val="bg1"/>
                </a:solidFill>
              </a:rPr>
              <a:t>` rules</a:t>
            </a:r>
          </a:p>
        </p:txBody>
      </p:sp>
    </p:spTree>
    <p:extLst>
      <p:ext uri="{BB962C8B-B14F-4D97-AF65-F5344CB8AC3E}">
        <p14:creationId xmlns:p14="http://schemas.microsoft.com/office/powerpoint/2010/main" val="121752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FDEF6-56E5-A4C1-0787-4F652C0B1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671AFC-E791-5A34-BE80-0B91ACE63408}"/>
              </a:ext>
            </a:extLst>
          </p:cNvPr>
          <p:cNvSpPr/>
          <p:nvPr/>
        </p:nvSpPr>
        <p:spPr>
          <a:xfrm>
            <a:off x="259181" y="0"/>
            <a:ext cx="11987248" cy="563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4400" b="1" i="0" dirty="0">
                <a:solidFill>
                  <a:srgbClr val="00B0F0"/>
                </a:solidFill>
                <a:effectLst/>
                <a:latin typeface="Calibri" panose="020F0502020204030204" pitchFamily="34" charset="0"/>
              </a:rPr>
              <a:t>Prompt:</a:t>
            </a:r>
          </a:p>
          <a:p>
            <a:pPr algn="l"/>
            <a:endParaRPr lang="en-US" sz="4400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13BA1B-AFA2-395E-5F15-CD4D41CA3AB5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93102-53BF-9DEE-D5E7-2A82DAA8BB68}"/>
              </a:ext>
            </a:extLst>
          </p:cNvPr>
          <p:cNvSpPr txBox="1"/>
          <p:nvPr/>
        </p:nvSpPr>
        <p:spPr>
          <a:xfrm>
            <a:off x="259181" y="886786"/>
            <a:ext cx="15851676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 You are a JSON data generator. Generate 5 JSON objects with the following format using the Delimiter tactic </a:t>
            </a:r>
          </a:p>
          <a:p>
            <a:r>
              <a:rPr lang="en-IN" sz="1600" dirty="0">
                <a:solidFill>
                  <a:schemeClr val="bg1"/>
                </a:solidFill>
              </a:rPr>
              <a:t> and check that 5 JSON objects have been created before outputting the results.</a:t>
            </a:r>
          </a:p>
          <a:p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% </a:t>
            </a:r>
            <a:r>
              <a:rPr lang="en-IN" sz="1600" dirty="0" err="1">
                <a:solidFill>
                  <a:schemeClr val="bg1"/>
                </a:solidFill>
              </a:rPr>
              <a:t>firstname</a:t>
            </a:r>
            <a:r>
              <a:rPr lang="en-IN" sz="1600" dirty="0">
                <a:solidFill>
                  <a:schemeClr val="bg1"/>
                </a:solidFill>
              </a:rPr>
              <a:t> | string | realistic and meaningful </a:t>
            </a:r>
            <a:r>
              <a:rPr lang="en-IN" sz="1600" dirty="0" err="1">
                <a:solidFill>
                  <a:schemeClr val="bg1"/>
                </a:solidFill>
              </a:rPr>
              <a:t>firstname</a:t>
            </a:r>
            <a:r>
              <a:rPr lang="en-IN" sz="1600" dirty="0">
                <a:solidFill>
                  <a:schemeClr val="bg1"/>
                </a:solidFill>
              </a:rPr>
              <a:t> and max 20 and min 3 characters</a:t>
            </a:r>
          </a:p>
          <a:p>
            <a:r>
              <a:rPr lang="en-IN" sz="1600" dirty="0">
                <a:solidFill>
                  <a:schemeClr val="bg1"/>
                </a:solidFill>
              </a:rPr>
              <a:t>% </a:t>
            </a:r>
            <a:r>
              <a:rPr lang="en-IN" sz="1600" dirty="0" err="1">
                <a:solidFill>
                  <a:schemeClr val="bg1"/>
                </a:solidFill>
              </a:rPr>
              <a:t>lastname</a:t>
            </a:r>
            <a:r>
              <a:rPr lang="en-IN" sz="1600" dirty="0">
                <a:solidFill>
                  <a:schemeClr val="bg1"/>
                </a:solidFill>
              </a:rPr>
              <a:t> | string | realistic and meaningful </a:t>
            </a:r>
            <a:r>
              <a:rPr lang="en-IN" sz="1600" dirty="0" err="1">
                <a:solidFill>
                  <a:schemeClr val="bg1"/>
                </a:solidFill>
              </a:rPr>
              <a:t>firstname</a:t>
            </a:r>
            <a:r>
              <a:rPr lang="en-IN" sz="1600" dirty="0">
                <a:solidFill>
                  <a:schemeClr val="bg1"/>
                </a:solidFill>
              </a:rPr>
              <a:t> and max 20 and min 3 characters</a:t>
            </a:r>
          </a:p>
          <a:p>
            <a:r>
              <a:rPr lang="en-IN" sz="1600" dirty="0">
                <a:solidFill>
                  <a:schemeClr val="bg1"/>
                </a:solidFill>
              </a:rPr>
              <a:t>% email | string | format: firstname.lastname@gmail.com</a:t>
            </a:r>
          </a:p>
          <a:p>
            <a:r>
              <a:rPr lang="en-IN" sz="1600" dirty="0">
                <a:solidFill>
                  <a:schemeClr val="bg1"/>
                </a:solidFill>
              </a:rPr>
              <a:t>% </a:t>
            </a:r>
            <a:r>
              <a:rPr lang="en-IN" sz="1600" dirty="0" err="1">
                <a:solidFill>
                  <a:schemeClr val="bg1"/>
                </a:solidFill>
              </a:rPr>
              <a:t>room_name</a:t>
            </a:r>
            <a:r>
              <a:rPr lang="en-IN" sz="1600" dirty="0">
                <a:solidFill>
                  <a:schemeClr val="bg1"/>
                </a:solidFill>
              </a:rPr>
              <a:t> | string | choose one: "Deluxe Room", "Cozy Suite", "Royal Suite", "Family Room"</a:t>
            </a:r>
          </a:p>
          <a:p>
            <a:r>
              <a:rPr lang="en-IN" sz="1600" dirty="0">
                <a:solidFill>
                  <a:schemeClr val="bg1"/>
                </a:solidFill>
              </a:rPr>
              <a:t>% type | string | 'single' or 'double'</a:t>
            </a:r>
          </a:p>
          <a:p>
            <a:r>
              <a:rPr lang="en-IN" sz="1600" dirty="0">
                <a:solidFill>
                  <a:schemeClr val="bg1"/>
                </a:solidFill>
              </a:rPr>
              <a:t>% beds | integer | constrained by `</a:t>
            </a:r>
            <a:r>
              <a:rPr lang="en-IN" sz="1600" dirty="0" err="1">
                <a:solidFill>
                  <a:schemeClr val="bg1"/>
                </a:solidFill>
              </a:rPr>
              <a:t>room_name</a:t>
            </a:r>
            <a:r>
              <a:rPr lang="en-IN" sz="1600" dirty="0">
                <a:solidFill>
                  <a:schemeClr val="bg1"/>
                </a:solidFill>
              </a:rPr>
              <a:t>` rules</a:t>
            </a:r>
          </a:p>
          <a:p>
            <a:r>
              <a:rPr lang="en-IN" sz="1600" dirty="0">
                <a:solidFill>
                  <a:schemeClr val="bg1"/>
                </a:solidFill>
              </a:rPr>
              <a:t>% accessible | </a:t>
            </a:r>
            <a:r>
              <a:rPr lang="en-IN" sz="1600" dirty="0" err="1">
                <a:solidFill>
                  <a:schemeClr val="bg1"/>
                </a:solidFill>
              </a:rPr>
              <a:t>boolean</a:t>
            </a:r>
            <a:r>
              <a:rPr lang="en-IN" sz="1600" dirty="0">
                <a:solidFill>
                  <a:schemeClr val="bg1"/>
                </a:solidFill>
              </a:rPr>
              <a:t> | true or false</a:t>
            </a:r>
          </a:p>
          <a:p>
            <a:r>
              <a:rPr lang="en-IN" sz="1600" dirty="0">
                <a:solidFill>
                  <a:schemeClr val="bg1"/>
                </a:solidFill>
              </a:rPr>
              <a:t>% image | string | random URL</a:t>
            </a:r>
          </a:p>
          <a:p>
            <a:r>
              <a:rPr lang="en-IN" sz="1600" dirty="0">
                <a:solidFill>
                  <a:schemeClr val="bg1"/>
                </a:solidFill>
              </a:rPr>
              <a:t>% description | string | realistic and meaningful, max 20 characters</a:t>
            </a:r>
          </a:p>
          <a:p>
            <a:r>
              <a:rPr lang="en-IN" sz="1600" dirty="0">
                <a:solidFill>
                  <a:schemeClr val="bg1"/>
                </a:solidFill>
              </a:rPr>
              <a:t>% features | array[string] | '</a:t>
            </a:r>
            <a:r>
              <a:rPr lang="en-IN" sz="1600" dirty="0" err="1">
                <a:solidFill>
                  <a:schemeClr val="bg1"/>
                </a:solidFill>
              </a:rPr>
              <a:t>Wifi</a:t>
            </a:r>
            <a:r>
              <a:rPr lang="en-IN" sz="1600" dirty="0">
                <a:solidFill>
                  <a:schemeClr val="bg1"/>
                </a:solidFill>
              </a:rPr>
              <a:t>', 'TV', or 'Safe'</a:t>
            </a:r>
          </a:p>
          <a:p>
            <a:r>
              <a:rPr lang="en-IN" sz="1600" dirty="0">
                <a:solidFill>
                  <a:schemeClr val="bg1"/>
                </a:solidFill>
              </a:rPr>
              <a:t>% </a:t>
            </a:r>
            <a:r>
              <a:rPr lang="en-IN" sz="1600" dirty="0" err="1">
                <a:solidFill>
                  <a:schemeClr val="bg1"/>
                </a:solidFill>
              </a:rPr>
              <a:t>roomPrice</a:t>
            </a:r>
            <a:r>
              <a:rPr lang="en-IN" sz="1600" dirty="0">
                <a:solidFill>
                  <a:schemeClr val="bg1"/>
                </a:solidFill>
              </a:rPr>
              <a:t> | integer | constrained by `</a:t>
            </a:r>
            <a:r>
              <a:rPr lang="en-IN" sz="1600" dirty="0" err="1">
                <a:solidFill>
                  <a:schemeClr val="bg1"/>
                </a:solidFill>
              </a:rPr>
              <a:t>room_name</a:t>
            </a:r>
            <a:r>
              <a:rPr lang="en-IN" sz="1600" dirty="0">
                <a:solidFill>
                  <a:schemeClr val="bg1"/>
                </a:solidFill>
              </a:rPr>
              <a:t>` rules</a:t>
            </a:r>
          </a:p>
          <a:p>
            <a:endParaRPr lang="en-IN" sz="1600" dirty="0">
              <a:solidFill>
                <a:schemeClr val="bg1"/>
              </a:solidFill>
            </a:endParaRPr>
          </a:p>
          <a:p>
            <a:endParaRPr lang="en-IN" sz="1600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chemeClr val="bg1"/>
                </a:solidFill>
              </a:rPr>
              <a:t>Rules</a:t>
            </a:r>
          </a:p>
          <a:p>
            <a:r>
              <a:rPr lang="en-IN" sz="1600" dirty="0">
                <a:solidFill>
                  <a:schemeClr val="bg1"/>
                </a:solidFill>
              </a:rPr>
              <a:t>- For `</a:t>
            </a:r>
            <a:r>
              <a:rPr lang="en-IN" sz="1600" dirty="0" err="1">
                <a:solidFill>
                  <a:schemeClr val="bg1"/>
                </a:solidFill>
              </a:rPr>
              <a:t>room_name</a:t>
            </a:r>
            <a:r>
              <a:rPr lang="en-IN" sz="1600" dirty="0">
                <a:solidFill>
                  <a:schemeClr val="bg1"/>
                </a:solidFill>
              </a:rPr>
              <a:t>` "Deluxe Room":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- `beds` should be between 1 and 2.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- `</a:t>
            </a:r>
            <a:r>
              <a:rPr lang="en-IN" sz="1600" dirty="0" err="1">
                <a:solidFill>
                  <a:schemeClr val="bg1"/>
                </a:solidFill>
              </a:rPr>
              <a:t>roomPrice</a:t>
            </a:r>
            <a:r>
              <a:rPr lang="en-IN" sz="1600" dirty="0">
                <a:solidFill>
                  <a:schemeClr val="bg1"/>
                </a:solidFill>
              </a:rPr>
              <a:t>` should be between 1000 and 2000.</a:t>
            </a:r>
          </a:p>
          <a:p>
            <a:r>
              <a:rPr lang="en-IN" sz="1600" dirty="0">
                <a:solidFill>
                  <a:schemeClr val="bg1"/>
                </a:solidFill>
              </a:rPr>
              <a:t>- For `</a:t>
            </a:r>
            <a:r>
              <a:rPr lang="en-IN" sz="1600" dirty="0" err="1">
                <a:solidFill>
                  <a:schemeClr val="bg1"/>
                </a:solidFill>
              </a:rPr>
              <a:t>room_name</a:t>
            </a:r>
            <a:r>
              <a:rPr lang="en-IN" sz="1600" dirty="0">
                <a:solidFill>
                  <a:schemeClr val="bg1"/>
                </a:solidFill>
              </a:rPr>
              <a:t>` "Cozy Suite":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- `beds` should be between 2 and 3.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- `</a:t>
            </a:r>
            <a:r>
              <a:rPr lang="en-IN" sz="1600" dirty="0" err="1">
                <a:solidFill>
                  <a:schemeClr val="bg1"/>
                </a:solidFill>
              </a:rPr>
              <a:t>roomPrice</a:t>
            </a:r>
            <a:r>
              <a:rPr lang="en-IN" sz="1600" dirty="0">
                <a:solidFill>
                  <a:schemeClr val="bg1"/>
                </a:solidFill>
              </a:rPr>
              <a:t>` should be between 3000 and 5000.</a:t>
            </a:r>
          </a:p>
          <a:p>
            <a:r>
              <a:rPr lang="en-IN" sz="1600" dirty="0">
                <a:solidFill>
                  <a:schemeClr val="bg1"/>
                </a:solidFill>
              </a:rPr>
              <a:t>- For `</a:t>
            </a:r>
            <a:r>
              <a:rPr lang="en-IN" sz="1600" dirty="0" err="1">
                <a:solidFill>
                  <a:schemeClr val="bg1"/>
                </a:solidFill>
              </a:rPr>
              <a:t>room_name</a:t>
            </a:r>
            <a:r>
              <a:rPr lang="en-IN" sz="1600" dirty="0">
                <a:solidFill>
                  <a:schemeClr val="bg1"/>
                </a:solidFill>
              </a:rPr>
              <a:t>` "Royal Suite":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- `beds` should be between 3 and 4.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- `</a:t>
            </a:r>
            <a:r>
              <a:rPr lang="en-IN" sz="1600" dirty="0" err="1">
                <a:solidFill>
                  <a:schemeClr val="bg1"/>
                </a:solidFill>
              </a:rPr>
              <a:t>roomPrice</a:t>
            </a:r>
            <a:r>
              <a:rPr lang="en-IN" sz="1600" dirty="0">
                <a:solidFill>
                  <a:schemeClr val="bg1"/>
                </a:solidFill>
              </a:rPr>
              <a:t>` should be between 10000 and 15000.</a:t>
            </a:r>
          </a:p>
          <a:p>
            <a:r>
              <a:rPr lang="en-IN" sz="1600" dirty="0">
                <a:solidFill>
                  <a:schemeClr val="bg1"/>
                </a:solidFill>
              </a:rPr>
              <a:t>- For `</a:t>
            </a:r>
            <a:r>
              <a:rPr lang="en-IN" sz="1600" dirty="0" err="1">
                <a:solidFill>
                  <a:schemeClr val="bg1"/>
                </a:solidFill>
              </a:rPr>
              <a:t>room_name</a:t>
            </a:r>
            <a:r>
              <a:rPr lang="en-IN" sz="1600" dirty="0">
                <a:solidFill>
                  <a:schemeClr val="bg1"/>
                </a:solidFill>
              </a:rPr>
              <a:t>` "Family Room":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- `beds` should be between 4 and 6.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- `</a:t>
            </a:r>
            <a:r>
              <a:rPr lang="en-IN" sz="1600" dirty="0" err="1">
                <a:solidFill>
                  <a:schemeClr val="bg1"/>
                </a:solidFill>
              </a:rPr>
              <a:t>roomPrice</a:t>
            </a:r>
            <a:r>
              <a:rPr lang="en-IN" sz="1600" dirty="0">
                <a:solidFill>
                  <a:schemeClr val="bg1"/>
                </a:solidFill>
              </a:rPr>
              <a:t>` should be between 8000 and 14000.</a:t>
            </a:r>
          </a:p>
        </p:txBody>
      </p:sp>
    </p:spTree>
    <p:extLst>
      <p:ext uri="{BB962C8B-B14F-4D97-AF65-F5344CB8AC3E}">
        <p14:creationId xmlns:p14="http://schemas.microsoft.com/office/powerpoint/2010/main" val="164861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E66A5-F7A5-D7B3-DA7A-C02C36C68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8B9EBF4-0085-955D-C0AC-718BF3AEA2AC}"/>
              </a:ext>
            </a:extLst>
          </p:cNvPr>
          <p:cNvSpPr/>
          <p:nvPr/>
        </p:nvSpPr>
        <p:spPr>
          <a:xfrm>
            <a:off x="509552" y="730262"/>
            <a:ext cx="139140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4400" dirty="0">
                <a:solidFill>
                  <a:srgbClr val="00B0F0"/>
                </a:solidFill>
              </a:rPr>
              <a:t>Adapting Data Structures with Prompt Reworking </a:t>
            </a:r>
            <a:r>
              <a:rPr lang="en-IN" sz="4400" dirty="0">
                <a:solidFill>
                  <a:srgbClr val="00B0F0"/>
                </a:solidFill>
              </a:rPr>
              <a:t>:</a:t>
            </a:r>
            <a:endParaRPr lang="en-US" sz="4400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E392A-F6D5-66EA-D59C-F34CED90AF28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018EF-B4BD-6E07-7AB3-997627FEA0AE}"/>
              </a:ext>
            </a:extLst>
          </p:cNvPr>
          <p:cNvSpPr txBox="1"/>
          <p:nvPr/>
        </p:nvSpPr>
        <p:spPr>
          <a:xfrm>
            <a:off x="1086494" y="2526382"/>
            <a:ext cx="83514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What If We Need a Different Data Structure?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AD955E6-6AEB-C7DB-0CE4-85BDB50CA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494" y="3611876"/>
            <a:ext cx="810104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LLMs offer flexibility to generate test data in multiple formats.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slight rework of the initial prompt can produce the same data in a different structure, such 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XML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1EE37AB4-7D17-63BF-CA70-8203F3375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962" y="1715819"/>
            <a:ext cx="4899610" cy="629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71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A8307-7E72-2193-7CA9-56602D781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287C615-7F9D-0ED1-5B14-FD433194C794}"/>
              </a:ext>
            </a:extLst>
          </p:cNvPr>
          <p:cNvSpPr/>
          <p:nvPr/>
        </p:nvSpPr>
        <p:spPr>
          <a:xfrm>
            <a:off x="445168" y="87087"/>
            <a:ext cx="138270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4400" b="1" dirty="0">
                <a:solidFill>
                  <a:srgbClr val="00B0F0"/>
                </a:solidFill>
              </a:rPr>
              <a:t>Prompt:</a:t>
            </a:r>
            <a:endParaRPr lang="en-US" sz="4400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7C55DA-03AE-A60A-AE9E-1332D25D0301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E43A6D-5A53-0287-44B4-A9033979B771}"/>
              </a:ext>
            </a:extLst>
          </p:cNvPr>
          <p:cNvSpPr txBox="1"/>
          <p:nvPr/>
        </p:nvSpPr>
        <p:spPr>
          <a:xfrm>
            <a:off x="358190" y="976371"/>
            <a:ext cx="15076715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 You are a XML data generator. Generate 3 XML  entries with the following format using the Delimiter tactic </a:t>
            </a:r>
          </a:p>
          <a:p>
            <a:r>
              <a:rPr lang="en-US" sz="1600" dirty="0">
                <a:solidFill>
                  <a:srgbClr val="92D050"/>
                </a:solidFill>
              </a:rPr>
              <a:t> and check that 3 XML objects have been created before outputting the results.</a:t>
            </a:r>
          </a:p>
          <a:p>
            <a:endParaRPr lang="en-US" sz="1600" dirty="0">
              <a:solidFill>
                <a:srgbClr val="92D050"/>
              </a:solidFill>
            </a:endParaRPr>
          </a:p>
          <a:p>
            <a:r>
              <a:rPr lang="en-IN" sz="1600" b="0" i="0" dirty="0">
                <a:solidFill>
                  <a:srgbClr val="A7BCFF"/>
                </a:solidFill>
                <a:effectLst/>
                <a:latin typeface="Consolas" panose="020B0609020204030204" pitchFamily="49" charset="0"/>
              </a:rPr>
              <a:t># rooms</a:t>
            </a:r>
            <a:endParaRPr lang="en-US" sz="1600" dirty="0">
              <a:solidFill>
                <a:srgbClr val="92D050"/>
              </a:solidFill>
            </a:endParaRPr>
          </a:p>
          <a:p>
            <a:r>
              <a:rPr lang="en-US" sz="1600" dirty="0">
                <a:solidFill>
                  <a:srgbClr val="92D050"/>
                </a:solidFill>
              </a:rPr>
              <a:t>% </a:t>
            </a:r>
            <a:r>
              <a:rPr lang="en-US" sz="1600" dirty="0" err="1">
                <a:solidFill>
                  <a:srgbClr val="92D050"/>
                </a:solidFill>
              </a:rPr>
              <a:t>firstname</a:t>
            </a:r>
            <a:r>
              <a:rPr lang="en-US" sz="1600" dirty="0">
                <a:solidFill>
                  <a:srgbClr val="92D050"/>
                </a:solidFill>
              </a:rPr>
              <a:t> | string meaningful </a:t>
            </a:r>
            <a:r>
              <a:rPr lang="en-US" sz="1600" dirty="0" err="1">
                <a:solidFill>
                  <a:srgbClr val="92D050"/>
                </a:solidFill>
              </a:rPr>
              <a:t>firstname</a:t>
            </a:r>
            <a:r>
              <a:rPr lang="en-US" sz="1600" dirty="0">
                <a:solidFill>
                  <a:srgbClr val="92D050"/>
                </a:solidFill>
              </a:rPr>
              <a:t> and max 20 and min 3 characters</a:t>
            </a:r>
          </a:p>
          <a:p>
            <a:r>
              <a:rPr lang="en-US" sz="1600" dirty="0">
                <a:solidFill>
                  <a:srgbClr val="92D050"/>
                </a:solidFill>
              </a:rPr>
              <a:t>% </a:t>
            </a:r>
            <a:r>
              <a:rPr lang="en-US" sz="1600" dirty="0" err="1">
                <a:solidFill>
                  <a:srgbClr val="92D050"/>
                </a:solidFill>
              </a:rPr>
              <a:t>lastname</a:t>
            </a:r>
            <a:r>
              <a:rPr lang="en-US" sz="1600" dirty="0">
                <a:solidFill>
                  <a:srgbClr val="92D050"/>
                </a:solidFill>
              </a:rPr>
              <a:t> | string | realistic an| realistic and d meaningful </a:t>
            </a:r>
            <a:r>
              <a:rPr lang="en-US" sz="1600" dirty="0" err="1">
                <a:solidFill>
                  <a:srgbClr val="92D050"/>
                </a:solidFill>
              </a:rPr>
              <a:t>firstname</a:t>
            </a:r>
            <a:r>
              <a:rPr lang="en-US" sz="1600" dirty="0">
                <a:solidFill>
                  <a:srgbClr val="92D050"/>
                </a:solidFill>
              </a:rPr>
              <a:t> and max 20 and min 3 characters</a:t>
            </a:r>
          </a:p>
          <a:p>
            <a:r>
              <a:rPr lang="en-US" sz="1600" dirty="0">
                <a:solidFill>
                  <a:srgbClr val="92D050"/>
                </a:solidFill>
              </a:rPr>
              <a:t>% email | string | format: firstname.lastname@gmail.com</a:t>
            </a:r>
          </a:p>
          <a:p>
            <a:r>
              <a:rPr lang="en-US" sz="1600" dirty="0">
                <a:solidFill>
                  <a:srgbClr val="92D050"/>
                </a:solidFill>
              </a:rPr>
              <a:t>% </a:t>
            </a:r>
            <a:r>
              <a:rPr lang="en-US" sz="1600" dirty="0" err="1">
                <a:solidFill>
                  <a:srgbClr val="92D050"/>
                </a:solidFill>
              </a:rPr>
              <a:t>room_name</a:t>
            </a:r>
            <a:r>
              <a:rPr lang="en-US" sz="1600" dirty="0">
                <a:solidFill>
                  <a:srgbClr val="92D050"/>
                </a:solidFill>
              </a:rPr>
              <a:t> | string | choose one: "Deluxe Room", "Cozy Suite", "Royal Suite", "Family Room"</a:t>
            </a:r>
          </a:p>
          <a:p>
            <a:r>
              <a:rPr lang="en-US" sz="1600" dirty="0">
                <a:solidFill>
                  <a:srgbClr val="92D050"/>
                </a:solidFill>
              </a:rPr>
              <a:t>% type | string | 'single' or 'double'</a:t>
            </a:r>
          </a:p>
          <a:p>
            <a:r>
              <a:rPr lang="en-US" sz="1600" dirty="0">
                <a:solidFill>
                  <a:srgbClr val="92D050"/>
                </a:solidFill>
              </a:rPr>
              <a:t>% beds | integer | constrained by `</a:t>
            </a:r>
            <a:r>
              <a:rPr lang="en-US" sz="1600" dirty="0" err="1">
                <a:solidFill>
                  <a:srgbClr val="92D050"/>
                </a:solidFill>
              </a:rPr>
              <a:t>room_name</a:t>
            </a:r>
            <a:r>
              <a:rPr lang="en-US" sz="1600" dirty="0">
                <a:solidFill>
                  <a:srgbClr val="92D050"/>
                </a:solidFill>
              </a:rPr>
              <a:t>` rules</a:t>
            </a:r>
          </a:p>
          <a:p>
            <a:r>
              <a:rPr lang="en-US" sz="1600" dirty="0">
                <a:solidFill>
                  <a:srgbClr val="92D050"/>
                </a:solidFill>
              </a:rPr>
              <a:t>% accessible | </a:t>
            </a:r>
            <a:r>
              <a:rPr lang="en-US" sz="1600" dirty="0" err="1">
                <a:solidFill>
                  <a:srgbClr val="92D050"/>
                </a:solidFill>
              </a:rPr>
              <a:t>boolean</a:t>
            </a:r>
            <a:r>
              <a:rPr lang="en-US" sz="1600" dirty="0">
                <a:solidFill>
                  <a:srgbClr val="92D050"/>
                </a:solidFill>
              </a:rPr>
              <a:t> | true or false</a:t>
            </a:r>
          </a:p>
          <a:p>
            <a:r>
              <a:rPr lang="en-US" sz="1600" dirty="0">
                <a:solidFill>
                  <a:srgbClr val="92D050"/>
                </a:solidFill>
              </a:rPr>
              <a:t>% image | string | random URL</a:t>
            </a:r>
          </a:p>
          <a:p>
            <a:r>
              <a:rPr lang="en-US" sz="1600" dirty="0">
                <a:solidFill>
                  <a:srgbClr val="92D050"/>
                </a:solidFill>
              </a:rPr>
              <a:t>% description | string | realistic and meaningful, max 20 characters</a:t>
            </a:r>
          </a:p>
          <a:p>
            <a:r>
              <a:rPr lang="en-US" sz="1600" dirty="0">
                <a:solidFill>
                  <a:srgbClr val="92D050"/>
                </a:solidFill>
              </a:rPr>
              <a:t>% features | array[string] | '</a:t>
            </a:r>
            <a:r>
              <a:rPr lang="en-US" sz="1600" dirty="0" err="1">
                <a:solidFill>
                  <a:srgbClr val="92D050"/>
                </a:solidFill>
              </a:rPr>
              <a:t>Wifi</a:t>
            </a:r>
            <a:r>
              <a:rPr lang="en-US" sz="1600" dirty="0">
                <a:solidFill>
                  <a:srgbClr val="92D050"/>
                </a:solidFill>
              </a:rPr>
              <a:t>', 'TV', or 'Safe'</a:t>
            </a:r>
          </a:p>
          <a:p>
            <a:r>
              <a:rPr lang="en-US" sz="1600" dirty="0">
                <a:solidFill>
                  <a:srgbClr val="92D050"/>
                </a:solidFill>
              </a:rPr>
              <a:t>% </a:t>
            </a:r>
            <a:r>
              <a:rPr lang="en-US" sz="1600" dirty="0" err="1">
                <a:solidFill>
                  <a:srgbClr val="92D050"/>
                </a:solidFill>
              </a:rPr>
              <a:t>roomPrice</a:t>
            </a:r>
            <a:r>
              <a:rPr lang="en-US" sz="1600" dirty="0">
                <a:solidFill>
                  <a:srgbClr val="92D050"/>
                </a:solidFill>
              </a:rPr>
              <a:t> | integer | constrained by `</a:t>
            </a:r>
            <a:r>
              <a:rPr lang="en-US" sz="1600" dirty="0" err="1">
                <a:solidFill>
                  <a:srgbClr val="92D050"/>
                </a:solidFill>
              </a:rPr>
              <a:t>room_name</a:t>
            </a:r>
            <a:r>
              <a:rPr lang="en-US" sz="1600" dirty="0">
                <a:solidFill>
                  <a:srgbClr val="92D050"/>
                </a:solidFill>
              </a:rPr>
              <a:t>` rules</a:t>
            </a:r>
          </a:p>
          <a:p>
            <a:endParaRPr lang="en-US" sz="1600" dirty="0">
              <a:solidFill>
                <a:srgbClr val="92D050"/>
              </a:solidFill>
            </a:endParaRPr>
          </a:p>
          <a:p>
            <a:r>
              <a:rPr lang="en-US" sz="1600" dirty="0">
                <a:solidFill>
                  <a:srgbClr val="92D050"/>
                </a:solidFill>
              </a:rPr>
              <a:t>Rules</a:t>
            </a:r>
          </a:p>
          <a:p>
            <a:r>
              <a:rPr lang="en-US" sz="1600" dirty="0">
                <a:solidFill>
                  <a:srgbClr val="92D050"/>
                </a:solidFill>
              </a:rPr>
              <a:t>- For `</a:t>
            </a:r>
            <a:r>
              <a:rPr lang="en-US" sz="1600" dirty="0" err="1">
                <a:solidFill>
                  <a:srgbClr val="92D050"/>
                </a:solidFill>
              </a:rPr>
              <a:t>room_name</a:t>
            </a:r>
            <a:r>
              <a:rPr lang="en-US" sz="1600" dirty="0">
                <a:solidFill>
                  <a:srgbClr val="92D050"/>
                </a:solidFill>
              </a:rPr>
              <a:t>` "Deluxe Room":</a:t>
            </a:r>
          </a:p>
          <a:p>
            <a:r>
              <a:rPr lang="en-US" sz="1600" dirty="0">
                <a:solidFill>
                  <a:srgbClr val="92D050"/>
                </a:solidFill>
              </a:rPr>
              <a:t>  - `beds` should be between 1 and 2.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  - `</a:t>
            </a:r>
            <a:r>
              <a:rPr lang="en-US" sz="1600" dirty="0" err="1">
                <a:solidFill>
                  <a:srgbClr val="92D050"/>
                </a:solidFill>
              </a:rPr>
              <a:t>roomPrice</a:t>
            </a:r>
            <a:r>
              <a:rPr lang="en-US" sz="1600" dirty="0">
                <a:solidFill>
                  <a:srgbClr val="92D050"/>
                </a:solidFill>
              </a:rPr>
              <a:t>` should be between 1000 and 2000.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- For `</a:t>
            </a:r>
            <a:r>
              <a:rPr lang="en-US" sz="1600" dirty="0" err="1">
                <a:solidFill>
                  <a:srgbClr val="92D050"/>
                </a:solidFill>
              </a:rPr>
              <a:t>room_name</a:t>
            </a:r>
            <a:r>
              <a:rPr lang="en-US" sz="1600" dirty="0">
                <a:solidFill>
                  <a:srgbClr val="92D050"/>
                </a:solidFill>
              </a:rPr>
              <a:t>` "Cozy Suite":</a:t>
            </a:r>
          </a:p>
          <a:p>
            <a:r>
              <a:rPr lang="en-US" sz="1600" dirty="0">
                <a:solidFill>
                  <a:srgbClr val="92D050"/>
                </a:solidFill>
              </a:rPr>
              <a:t>  - `beds` should be between 2 and 3.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  - `</a:t>
            </a:r>
            <a:r>
              <a:rPr lang="en-US" sz="1600" dirty="0" err="1">
                <a:solidFill>
                  <a:srgbClr val="92D050"/>
                </a:solidFill>
              </a:rPr>
              <a:t>roomPrice</a:t>
            </a:r>
            <a:r>
              <a:rPr lang="en-US" sz="1600" dirty="0">
                <a:solidFill>
                  <a:srgbClr val="92D050"/>
                </a:solidFill>
              </a:rPr>
              <a:t>` should be between 3000 and 5000.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- For `</a:t>
            </a:r>
            <a:r>
              <a:rPr lang="en-US" sz="1600" dirty="0" err="1">
                <a:solidFill>
                  <a:srgbClr val="92D050"/>
                </a:solidFill>
              </a:rPr>
              <a:t>room_name</a:t>
            </a:r>
            <a:r>
              <a:rPr lang="en-US" sz="1600" dirty="0">
                <a:solidFill>
                  <a:srgbClr val="92D050"/>
                </a:solidFill>
              </a:rPr>
              <a:t>` "Royal Suite":</a:t>
            </a:r>
          </a:p>
          <a:p>
            <a:r>
              <a:rPr lang="en-US" sz="1600" dirty="0">
                <a:solidFill>
                  <a:srgbClr val="92D050"/>
                </a:solidFill>
              </a:rPr>
              <a:t>  - `beds` should be between 3 and 4.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  - `</a:t>
            </a:r>
            <a:r>
              <a:rPr lang="en-US" sz="1600" dirty="0" err="1">
                <a:solidFill>
                  <a:srgbClr val="92D050"/>
                </a:solidFill>
              </a:rPr>
              <a:t>roomPrice</a:t>
            </a:r>
            <a:r>
              <a:rPr lang="en-US" sz="1600" dirty="0">
                <a:solidFill>
                  <a:srgbClr val="92D050"/>
                </a:solidFill>
              </a:rPr>
              <a:t>` should be between 10000 and 15000.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- For `</a:t>
            </a:r>
            <a:r>
              <a:rPr lang="en-US" sz="1600" dirty="0" err="1">
                <a:solidFill>
                  <a:srgbClr val="92D050"/>
                </a:solidFill>
              </a:rPr>
              <a:t>room_name</a:t>
            </a:r>
            <a:r>
              <a:rPr lang="en-US" sz="1600" dirty="0">
                <a:solidFill>
                  <a:srgbClr val="92D050"/>
                </a:solidFill>
              </a:rPr>
              <a:t>` "Family Room":</a:t>
            </a:r>
          </a:p>
          <a:p>
            <a:r>
              <a:rPr lang="en-US" sz="1600" dirty="0">
                <a:solidFill>
                  <a:srgbClr val="92D050"/>
                </a:solidFill>
              </a:rPr>
              <a:t>  - `beds` should be between 4 and 6.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  - `</a:t>
            </a:r>
            <a:r>
              <a:rPr lang="en-US" sz="1600" dirty="0" err="1">
                <a:solidFill>
                  <a:srgbClr val="92D050"/>
                </a:solidFill>
              </a:rPr>
              <a:t>roomPrice</a:t>
            </a:r>
            <a:r>
              <a:rPr lang="en-US" sz="1600" dirty="0">
                <a:solidFill>
                  <a:srgbClr val="92D050"/>
                </a:solidFill>
              </a:rPr>
              <a:t>` should be between 8000 and 14000.</a:t>
            </a:r>
          </a:p>
        </p:txBody>
      </p:sp>
    </p:spTree>
    <p:extLst>
      <p:ext uri="{BB962C8B-B14F-4D97-AF65-F5344CB8AC3E}">
        <p14:creationId xmlns:p14="http://schemas.microsoft.com/office/powerpoint/2010/main" val="193266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026D9-1030-0175-36E2-0190D799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644A1A-09FC-C12E-D54D-D16D2FA9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73BAD27-5C48-263D-C24A-85129E709A31}"/>
              </a:ext>
            </a:extLst>
          </p:cNvPr>
          <p:cNvSpPr/>
          <p:nvPr/>
        </p:nvSpPr>
        <p:spPr>
          <a:xfrm>
            <a:off x="837724" y="3826193"/>
            <a:ext cx="89668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4400" b="1" i="0" dirty="0">
                <a:solidFill>
                  <a:srgbClr val="00B0F0"/>
                </a:solidFill>
                <a:effectLst/>
                <a:latin typeface="Lato" panose="020F0502020204030203" pitchFamily="34" charset="0"/>
              </a:rPr>
              <a:t>Transforming test data into different formats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CE8C9E-3516-D4B9-D131-BD5106341693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E8C9C-24CD-A79C-2793-4C22C7283C3A}"/>
              </a:ext>
            </a:extLst>
          </p:cNvPr>
          <p:cNvSpPr txBox="1"/>
          <p:nvPr/>
        </p:nvSpPr>
        <p:spPr>
          <a:xfrm>
            <a:off x="1055913" y="4764078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69B75"/>
                </a:solidFill>
              </a:rPr>
              <a:t>The Power of LLMs in Data Transformation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One of the standout features of LLMs: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Ability to </a:t>
            </a:r>
            <a:r>
              <a:rPr lang="en-US" b="1" dirty="0">
                <a:solidFill>
                  <a:schemeClr val="bg1"/>
                </a:solidFill>
              </a:rPr>
              <a:t>translate text</a:t>
            </a:r>
            <a:r>
              <a:rPr lang="en-US" dirty="0">
                <a:solidFill>
                  <a:schemeClr val="bg1"/>
                </a:solidFill>
              </a:rPr>
              <a:t> (e.g., French ↔ English).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Capability to </a:t>
            </a:r>
            <a:r>
              <a:rPr lang="en-US" b="1" dirty="0">
                <a:solidFill>
                  <a:schemeClr val="bg1"/>
                </a:solidFill>
              </a:rPr>
              <a:t>transform data structures and code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572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49333-88EE-ADCF-D3BE-F244C3713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247B7FE-69FE-A864-96C0-BEB0A8DE6216}"/>
              </a:ext>
            </a:extLst>
          </p:cNvPr>
          <p:cNvSpPr/>
          <p:nvPr/>
        </p:nvSpPr>
        <p:spPr>
          <a:xfrm>
            <a:off x="761524" y="680222"/>
            <a:ext cx="89668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4400" b="1" i="0" dirty="0">
                <a:solidFill>
                  <a:srgbClr val="00B0F0"/>
                </a:solidFill>
                <a:effectLst/>
                <a:latin typeface="Lato" panose="020F0502020204030203" pitchFamily="34" charset="0"/>
              </a:rPr>
              <a:t>Transforming test data into different formats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54BA3-D177-F0E0-ACAF-2B212E95CFF7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361E0-2EFC-652A-6896-224979680CD5}"/>
              </a:ext>
            </a:extLst>
          </p:cNvPr>
          <p:cNvSpPr txBox="1"/>
          <p:nvPr/>
        </p:nvSpPr>
        <p:spPr>
          <a:xfrm>
            <a:off x="947055" y="2162393"/>
            <a:ext cx="107011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Example : </a:t>
            </a:r>
            <a:r>
              <a:rPr lang="en-IN" sz="2400" b="1" dirty="0">
                <a:solidFill>
                  <a:srgbClr val="00B050"/>
                </a:solidFill>
              </a:rPr>
              <a:t>JSON to SQL Transformation</a:t>
            </a:r>
          </a:p>
          <a:p>
            <a:endParaRPr lang="en-US" sz="2400" dirty="0">
              <a:solidFill>
                <a:srgbClr val="00B0F0"/>
              </a:solidFill>
            </a:endParaRPr>
          </a:p>
          <a:p>
            <a:r>
              <a:rPr lang="en-IN" sz="2400" b="1" dirty="0">
                <a:solidFill>
                  <a:schemeClr val="accent2"/>
                </a:solidFill>
              </a:rPr>
              <a:t>Prompt : </a:t>
            </a:r>
          </a:p>
          <a:p>
            <a:endParaRPr lang="en-IN" dirty="0">
              <a:solidFill>
                <a:srgbClr val="92D050"/>
              </a:solidFill>
            </a:endParaRPr>
          </a:p>
          <a:p>
            <a:r>
              <a:rPr lang="en-IN" sz="1800" dirty="0">
                <a:solidFill>
                  <a:srgbClr val="92D050"/>
                </a:solidFill>
              </a:rPr>
              <a:t>You are a JSON to SQL transformer. Convert the JSON object delimited by triple hashes into a SQL statement .</a:t>
            </a:r>
          </a:p>
          <a:p>
            <a:r>
              <a:rPr lang="en-IN" sz="1800" dirty="0">
                <a:solidFill>
                  <a:srgbClr val="92D050"/>
                </a:solidFill>
              </a:rPr>
              <a:t> Check that each SQL statement covers all aspects of the JSON before outputting the results making sure table is there </a:t>
            </a:r>
          </a:p>
          <a:p>
            <a:endParaRPr lang="en-IN" sz="1800" dirty="0">
              <a:solidFill>
                <a:srgbClr val="92D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7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D49B1-3E66-B15E-F64E-FBEBF9C0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FBF09A0-F14E-7E14-9787-E85F3753FC06}"/>
              </a:ext>
            </a:extLst>
          </p:cNvPr>
          <p:cNvSpPr/>
          <p:nvPr/>
        </p:nvSpPr>
        <p:spPr>
          <a:xfrm>
            <a:off x="293438" y="135936"/>
            <a:ext cx="89668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4400" b="1" i="0" dirty="0">
                <a:solidFill>
                  <a:srgbClr val="00B0F0"/>
                </a:solidFill>
                <a:effectLst/>
                <a:latin typeface="Lato" panose="020F0502020204030203" pitchFamily="34" charset="0"/>
              </a:rPr>
              <a:t>Prompt: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5FA891-BE32-C85E-4CF4-0A3783CAE596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506B5-6152-D33E-C554-7D61A9D575D1}"/>
              </a:ext>
            </a:extLst>
          </p:cNvPr>
          <p:cNvSpPr txBox="1"/>
          <p:nvPr/>
        </p:nvSpPr>
        <p:spPr>
          <a:xfrm>
            <a:off x="217238" y="313772"/>
            <a:ext cx="13955487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600" dirty="0">
              <a:solidFill>
                <a:srgbClr val="00B0F0"/>
              </a:solidFill>
            </a:endParaRPr>
          </a:p>
          <a:p>
            <a:endParaRPr lang="en-IN" sz="1600" dirty="0">
              <a:solidFill>
                <a:srgbClr val="00B0F0"/>
              </a:solidFill>
            </a:endParaRPr>
          </a:p>
          <a:p>
            <a:r>
              <a:rPr lang="en-IN" sz="1400" dirty="0">
                <a:solidFill>
                  <a:srgbClr val="92D050"/>
                </a:solidFill>
              </a:rPr>
              <a:t>###</a:t>
            </a:r>
          </a:p>
          <a:p>
            <a:r>
              <a:rPr lang="en-IN" sz="1400" dirty="0">
                <a:solidFill>
                  <a:srgbClr val="92D050"/>
                </a:solidFill>
              </a:rPr>
              <a:t>[{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firstname</a:t>
            </a:r>
            <a:r>
              <a:rPr lang="en-IN" sz="1400" dirty="0">
                <a:solidFill>
                  <a:srgbClr val="92D050"/>
                </a:solidFill>
              </a:rPr>
              <a:t>": "Sally",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lastname</a:t>
            </a:r>
            <a:r>
              <a:rPr lang="en-IN" sz="1400" dirty="0">
                <a:solidFill>
                  <a:srgbClr val="92D050"/>
                </a:solidFill>
              </a:rPr>
              <a:t>": "Wilson",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totalprice</a:t>
            </a:r>
            <a:r>
              <a:rPr lang="en-IN" sz="1400" dirty="0">
                <a:solidFill>
                  <a:srgbClr val="92D050"/>
                </a:solidFill>
              </a:rPr>
              <a:t>": 229,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depositpaid</a:t>
            </a:r>
            <a:r>
              <a:rPr lang="en-IN" sz="1400" dirty="0">
                <a:solidFill>
                  <a:srgbClr val="92D050"/>
                </a:solidFill>
              </a:rPr>
              <a:t>": false,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bookingdates</a:t>
            </a:r>
            <a:r>
              <a:rPr lang="en-IN" sz="1400" dirty="0">
                <a:solidFill>
                  <a:srgbClr val="92D050"/>
                </a:solidFill>
              </a:rPr>
              <a:t>": {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    "</a:t>
            </a:r>
            <a:r>
              <a:rPr lang="en-IN" sz="1400" dirty="0" err="1">
                <a:solidFill>
                  <a:srgbClr val="92D050"/>
                </a:solidFill>
              </a:rPr>
              <a:t>checkin</a:t>
            </a:r>
            <a:r>
              <a:rPr lang="en-IN" sz="1400" dirty="0">
                <a:solidFill>
                  <a:srgbClr val="92D050"/>
                </a:solidFill>
              </a:rPr>
              <a:t>": "2017-02-20",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    "checkout": "2019-07-05"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},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additionalneeds</a:t>
            </a:r>
            <a:r>
              <a:rPr lang="en-IN" sz="1400" dirty="0">
                <a:solidFill>
                  <a:srgbClr val="92D050"/>
                </a:solidFill>
              </a:rPr>
              <a:t>": "Breakfast"</a:t>
            </a:r>
          </a:p>
          <a:p>
            <a:r>
              <a:rPr lang="en-IN" sz="1400" dirty="0">
                <a:solidFill>
                  <a:srgbClr val="92D050"/>
                </a:solidFill>
              </a:rPr>
              <a:t>},{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firstname</a:t>
            </a:r>
            <a:r>
              <a:rPr lang="en-IN" sz="1400" dirty="0">
                <a:solidFill>
                  <a:srgbClr val="92D050"/>
                </a:solidFill>
              </a:rPr>
              <a:t>": "Jim",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lastname</a:t>
            </a:r>
            <a:r>
              <a:rPr lang="en-IN" sz="1400" dirty="0">
                <a:solidFill>
                  <a:srgbClr val="92D050"/>
                </a:solidFill>
              </a:rPr>
              <a:t>": "Jones",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totalprice</a:t>
            </a:r>
            <a:r>
              <a:rPr lang="en-IN" sz="1400" dirty="0">
                <a:solidFill>
                  <a:srgbClr val="92D050"/>
                </a:solidFill>
              </a:rPr>
              <a:t>": 871,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depositpaid</a:t>
            </a:r>
            <a:r>
              <a:rPr lang="en-IN" sz="1400" dirty="0">
                <a:solidFill>
                  <a:srgbClr val="92D050"/>
                </a:solidFill>
              </a:rPr>
              <a:t>": false,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bookingdates</a:t>
            </a:r>
            <a:r>
              <a:rPr lang="en-IN" sz="1400" dirty="0">
                <a:solidFill>
                  <a:srgbClr val="92D050"/>
                </a:solidFill>
              </a:rPr>
              <a:t>": {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    "</a:t>
            </a:r>
            <a:r>
              <a:rPr lang="en-IN" sz="1400" dirty="0" err="1">
                <a:solidFill>
                  <a:srgbClr val="92D050"/>
                </a:solidFill>
              </a:rPr>
              <a:t>checkin</a:t>
            </a:r>
            <a:r>
              <a:rPr lang="en-IN" sz="1400" dirty="0">
                <a:solidFill>
                  <a:srgbClr val="92D050"/>
                </a:solidFill>
              </a:rPr>
              <a:t>": "2017-08-11",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    "checkout": "2021-06-30"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},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additionalneeds</a:t>
            </a:r>
            <a:r>
              <a:rPr lang="en-IN" sz="1400" dirty="0">
                <a:solidFill>
                  <a:srgbClr val="92D050"/>
                </a:solidFill>
              </a:rPr>
              <a:t>": "Breakfast"</a:t>
            </a:r>
          </a:p>
          <a:p>
            <a:r>
              <a:rPr lang="en-IN" sz="1400" dirty="0">
                <a:solidFill>
                  <a:srgbClr val="92D050"/>
                </a:solidFill>
              </a:rPr>
              <a:t>},{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firstname</a:t>
            </a:r>
            <a:r>
              <a:rPr lang="en-IN" sz="1400" dirty="0">
                <a:solidFill>
                  <a:srgbClr val="92D050"/>
                </a:solidFill>
              </a:rPr>
              <a:t>": "Mary",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lastname</a:t>
            </a:r>
            <a:r>
              <a:rPr lang="en-IN" sz="1400" dirty="0">
                <a:solidFill>
                  <a:srgbClr val="92D050"/>
                </a:solidFill>
              </a:rPr>
              <a:t>": "Ericsson",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totalprice</a:t>
            </a:r>
            <a:r>
              <a:rPr lang="en-IN" sz="1400" dirty="0">
                <a:solidFill>
                  <a:srgbClr val="92D050"/>
                </a:solidFill>
              </a:rPr>
              <a:t>": 558,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depositpaid</a:t>
            </a:r>
            <a:r>
              <a:rPr lang="en-IN" sz="1400" dirty="0">
                <a:solidFill>
                  <a:srgbClr val="92D050"/>
                </a:solidFill>
              </a:rPr>
              <a:t>": true,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"</a:t>
            </a:r>
            <a:r>
              <a:rPr lang="en-IN" sz="1400" dirty="0" err="1">
                <a:solidFill>
                  <a:srgbClr val="92D050"/>
                </a:solidFill>
              </a:rPr>
              <a:t>bookingdates</a:t>
            </a:r>
            <a:r>
              <a:rPr lang="en-IN" sz="1400" dirty="0">
                <a:solidFill>
                  <a:srgbClr val="92D050"/>
                </a:solidFill>
              </a:rPr>
              <a:t>": {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    "</a:t>
            </a:r>
            <a:r>
              <a:rPr lang="en-IN" sz="1400" dirty="0" err="1">
                <a:solidFill>
                  <a:srgbClr val="92D050"/>
                </a:solidFill>
              </a:rPr>
              <a:t>checkin</a:t>
            </a:r>
            <a:r>
              <a:rPr lang="en-IN" sz="1400" dirty="0">
                <a:solidFill>
                  <a:srgbClr val="92D050"/>
                </a:solidFill>
              </a:rPr>
              <a:t>": "2018-07-04",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    "checkout": "2022-09-25"</a:t>
            </a:r>
          </a:p>
          <a:p>
            <a:r>
              <a:rPr lang="en-IN" sz="1400" dirty="0">
                <a:solidFill>
                  <a:srgbClr val="92D050"/>
                </a:solidFill>
              </a:rPr>
              <a:t>    }</a:t>
            </a:r>
          </a:p>
          <a:p>
            <a:r>
              <a:rPr lang="en-IN" sz="1400" dirty="0">
                <a:solidFill>
                  <a:srgbClr val="92D050"/>
                </a:solidFill>
              </a:rPr>
              <a:t>}]</a:t>
            </a:r>
          </a:p>
          <a:p>
            <a:r>
              <a:rPr lang="en-IN" sz="1400" dirty="0">
                <a:solidFill>
                  <a:srgbClr val="92D050"/>
                </a:solidFill>
              </a:rPr>
              <a:t>###</a:t>
            </a:r>
          </a:p>
          <a:p>
            <a:endParaRPr lang="en-IN" sz="1400" dirty="0">
              <a:solidFill>
                <a:srgbClr val="00B0F0"/>
              </a:solidFill>
            </a:endParaRPr>
          </a:p>
          <a:p>
            <a:endParaRPr lang="en-IN" sz="14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975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2526" y="403324"/>
            <a:ext cx="10957691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B0F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Rapid </a:t>
            </a:r>
            <a:r>
              <a:rPr lang="en-US" sz="4000" b="1" dirty="0">
                <a:solidFill>
                  <a:srgbClr val="00B0F0"/>
                </a:solidFill>
              </a:rPr>
              <a:t>Test Data Generation with Reusable Prompts</a:t>
            </a:r>
            <a:endParaRPr lang="en-US" sz="3800" b="1" dirty="0">
              <a:solidFill>
                <a:srgbClr val="00B0F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11372" y="2203252"/>
            <a:ext cx="3691652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7" name="Text 4"/>
          <p:cNvSpPr/>
          <p:nvPr/>
        </p:nvSpPr>
        <p:spPr>
          <a:xfrm>
            <a:off x="10213658" y="2203252"/>
            <a:ext cx="369177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C6B8E-886D-74B2-D3DB-11915606C064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70FE1-1985-A370-50C7-754675FF2567}"/>
              </a:ext>
            </a:extLst>
          </p:cNvPr>
          <p:cNvSpPr txBox="1"/>
          <p:nvPr/>
        </p:nvSpPr>
        <p:spPr>
          <a:xfrm>
            <a:off x="872734" y="1621810"/>
            <a:ext cx="731520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Quick Prompts for Efficiency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Reusable Prompts: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Replace the data object in the delimited portion of a prompt.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Generate or transform data quickly for various scenarios.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Applications in Testing: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Exploratory Testing:</a:t>
            </a:r>
            <a:r>
              <a:rPr lang="en-US" sz="2000" dirty="0">
                <a:solidFill>
                  <a:schemeClr val="bg1"/>
                </a:solidFill>
              </a:rPr>
              <a:t> Rapidly create diverse data sets to uncover hidden issues.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Debugging:</a:t>
            </a:r>
            <a:r>
              <a:rPr lang="en-US" sz="2000" dirty="0">
                <a:solidFill>
                  <a:schemeClr val="bg1"/>
                </a:solidFill>
              </a:rPr>
              <a:t> Generate relevant data on demand to analyze and resolve defects.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7C8AA-748C-5484-365E-2AC15CDF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8856DEA-C611-1BBC-E95C-0AC20029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4DD99BF-F5FB-C86E-C363-346DBF4B9BBB}"/>
              </a:ext>
            </a:extLst>
          </p:cNvPr>
          <p:cNvSpPr/>
          <p:nvPr/>
        </p:nvSpPr>
        <p:spPr>
          <a:xfrm>
            <a:off x="6211372" y="570667"/>
            <a:ext cx="7694057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 b="1" i="0" dirty="0">
                <a:solidFill>
                  <a:srgbClr val="00B0F0"/>
                </a:solidFill>
                <a:effectLst/>
                <a:latin typeface="Lato" panose="020F0502020204030203" pitchFamily="34" charset="0"/>
              </a:rPr>
              <a:t>Processing complex test data with LLMs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A43CF1E-4730-A24F-3C9A-48255A941E89}"/>
              </a:ext>
            </a:extLst>
          </p:cNvPr>
          <p:cNvSpPr/>
          <p:nvPr/>
        </p:nvSpPr>
        <p:spPr>
          <a:xfrm>
            <a:off x="6211372" y="2203252"/>
            <a:ext cx="3691652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AE0B569-5BFD-EC93-4D31-10B9B211FA60}"/>
              </a:ext>
            </a:extLst>
          </p:cNvPr>
          <p:cNvSpPr/>
          <p:nvPr/>
        </p:nvSpPr>
        <p:spPr>
          <a:xfrm>
            <a:off x="10213658" y="2203252"/>
            <a:ext cx="369177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E638C-234D-FC92-8D3C-D33D396F3267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866467-70FD-167C-4B08-72D72714EC31}"/>
              </a:ext>
            </a:extLst>
          </p:cNvPr>
          <p:cNvSpPr txBox="1"/>
          <p:nvPr/>
        </p:nvSpPr>
        <p:spPr>
          <a:xfrm>
            <a:off x="6079024" y="2203252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Plain Language Prompts: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Earlier prompts required explicit rule-setting in simple terms.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Relied on us to </a:t>
            </a:r>
            <a:r>
              <a:rPr lang="en-US" b="1" dirty="0">
                <a:solidFill>
                  <a:schemeClr val="bg1"/>
                </a:solidFill>
              </a:rPr>
              <a:t>decode data structures</a:t>
            </a:r>
            <a:r>
              <a:rPr lang="en-US" dirty="0">
                <a:solidFill>
                  <a:schemeClr val="bg1"/>
                </a:solidFill>
              </a:rPr>
              <a:t> and relationships manually.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5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74308" y="3127372"/>
            <a:ext cx="89668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What is Test Data?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077039" y="5128498"/>
            <a:ext cx="31414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EB5AD-08A1-4405-A324-642C0B3FD991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D4DD2-A554-2F45-A06D-D7205539C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6ECF361-E52A-7F12-1529-32514ED7CE07}"/>
              </a:ext>
            </a:extLst>
          </p:cNvPr>
          <p:cNvSpPr/>
          <p:nvPr/>
        </p:nvSpPr>
        <p:spPr>
          <a:xfrm>
            <a:off x="448246" y="180635"/>
            <a:ext cx="7694057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 b="1" dirty="0">
                <a:solidFill>
                  <a:srgbClr val="00B0F0"/>
                </a:solidFill>
              </a:rPr>
              <a:t>Using Format Standards in Prompts</a:t>
            </a:r>
            <a:endParaRPr lang="en-US" sz="4000" b="1" i="0" dirty="0">
              <a:solidFill>
                <a:srgbClr val="00B0F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318EAFA-06AE-5762-3D26-39D4F60F9A23}"/>
              </a:ext>
            </a:extLst>
          </p:cNvPr>
          <p:cNvSpPr/>
          <p:nvPr/>
        </p:nvSpPr>
        <p:spPr>
          <a:xfrm>
            <a:off x="6211372" y="2203252"/>
            <a:ext cx="3691652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9781A5F-FAF5-C0ED-EA01-8D142C0587B6}"/>
              </a:ext>
            </a:extLst>
          </p:cNvPr>
          <p:cNvSpPr/>
          <p:nvPr/>
        </p:nvSpPr>
        <p:spPr>
          <a:xfrm>
            <a:off x="10213658" y="2203252"/>
            <a:ext cx="369177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412549-29FC-A06C-8376-20D5B40A8E73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28D3D-D4C7-6302-55DF-88E491FF5274}"/>
              </a:ext>
            </a:extLst>
          </p:cNvPr>
          <p:cNvSpPr txBox="1"/>
          <p:nvPr/>
        </p:nvSpPr>
        <p:spPr>
          <a:xfrm>
            <a:off x="448246" y="1009353"/>
            <a:ext cx="12569922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Leveraging Data Specification Formats like </a:t>
            </a:r>
            <a:r>
              <a:rPr lang="en-US" sz="2000" b="1" dirty="0" err="1">
                <a:solidFill>
                  <a:schemeClr val="accent2"/>
                </a:solidFill>
              </a:rPr>
              <a:t>OpenAPI</a:t>
            </a:r>
            <a:r>
              <a:rPr lang="en-US" sz="2000" b="1" dirty="0">
                <a:solidFill>
                  <a:schemeClr val="accent2"/>
                </a:solidFill>
              </a:rPr>
              <a:t> v3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and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b="1" dirty="0">
                <a:solidFill>
                  <a:schemeClr val="accent2"/>
                </a:solidFill>
              </a:rPr>
              <a:t>XSD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to outline data structures and rules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Why Use Specification Frameworks?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Ready-to-Go Solutions:</a:t>
            </a:r>
          </a:p>
          <a:p>
            <a:pP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Frameworks like </a:t>
            </a:r>
            <a:r>
              <a:rPr lang="en-US" sz="2000" dirty="0" err="1">
                <a:solidFill>
                  <a:schemeClr val="bg1"/>
                </a:solidFill>
              </a:rPr>
              <a:t>OpenAPI</a:t>
            </a:r>
            <a:r>
              <a:rPr lang="en-US" sz="2000" dirty="0">
                <a:solidFill>
                  <a:schemeClr val="bg1"/>
                </a:solidFill>
              </a:rPr>
              <a:t> and XSD already define data names, types, and relationships.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No need to reinvent the wheel.</a:t>
            </a:r>
          </a:p>
          <a:p>
            <a:pPr marL="742950" lvl="1" indent="-2857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Widespread Adoption:</a:t>
            </a:r>
          </a:p>
          <a:p>
            <a:pP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Standardized frameworks are widely used, increasing the likelihood of effective LLM training.</a:t>
            </a:r>
          </a:p>
          <a:p>
            <a:pPr marL="742950" lvl="1" indent="-2857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Free Resources:</a:t>
            </a:r>
          </a:p>
          <a:p>
            <a:pP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Specifications are often available within teams during feature or application design.</a:t>
            </a:r>
          </a:p>
          <a:p>
            <a:pPr marL="742950" lvl="1" indent="-2857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Intrinsic Testability:</a:t>
            </a:r>
          </a:p>
          <a:p>
            <a:pPr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LLMs are likely trained on these common structures, boosting the chances of accurate and valuable output.</a:t>
            </a:r>
          </a:p>
        </p:txBody>
      </p:sp>
    </p:spTree>
    <p:extLst>
      <p:ext uri="{BB962C8B-B14F-4D97-AF65-F5344CB8AC3E}">
        <p14:creationId xmlns:p14="http://schemas.microsoft.com/office/powerpoint/2010/main" val="522355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3D4EE-9D01-1BC7-CC13-3B018F24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0C51282-33B2-3DCC-6499-065D1559F208}"/>
              </a:ext>
            </a:extLst>
          </p:cNvPr>
          <p:cNvSpPr/>
          <p:nvPr/>
        </p:nvSpPr>
        <p:spPr>
          <a:xfrm>
            <a:off x="869077" y="328236"/>
            <a:ext cx="7694057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IN" sz="4000" b="1" i="0" cap="all" dirty="0">
                <a:solidFill>
                  <a:srgbClr val="00B0F0"/>
                </a:solidFill>
                <a:effectLst/>
                <a:latin typeface="Lato" panose="020F0502020204030203" pitchFamily="34" charset="0"/>
              </a:rPr>
              <a:t>JSON with OPENAPI 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8BE28B0-14F9-1F56-49B2-4F76C2E82FD5}"/>
              </a:ext>
            </a:extLst>
          </p:cNvPr>
          <p:cNvSpPr/>
          <p:nvPr/>
        </p:nvSpPr>
        <p:spPr>
          <a:xfrm>
            <a:off x="6211372" y="2203252"/>
            <a:ext cx="3691652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BD9CA7D-742C-C5FC-04C8-3ABDA15A536C}"/>
              </a:ext>
            </a:extLst>
          </p:cNvPr>
          <p:cNvSpPr/>
          <p:nvPr/>
        </p:nvSpPr>
        <p:spPr>
          <a:xfrm>
            <a:off x="10213658" y="2203252"/>
            <a:ext cx="369177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9F6D3E-5338-19E3-9682-B90B6CEBEE44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7CD3D-6070-79A6-518B-287304B3D9AF}"/>
              </a:ext>
            </a:extLst>
          </p:cNvPr>
          <p:cNvSpPr txBox="1"/>
          <p:nvPr/>
        </p:nvSpPr>
        <p:spPr>
          <a:xfrm>
            <a:off x="733996" y="1538495"/>
            <a:ext cx="125699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You are a JSON data generator. Generate a JSON array with 3 randomized JSON objects based on the </a:t>
            </a:r>
            <a:r>
              <a:rPr lang="en-US" sz="2000" dirty="0" err="1">
                <a:solidFill>
                  <a:srgbClr val="00B050"/>
                </a:solidFill>
              </a:rPr>
              <a:t>OpenAPI</a:t>
            </a:r>
            <a:r>
              <a:rPr lang="en-US" sz="2000" dirty="0">
                <a:solidFill>
                  <a:srgbClr val="00B050"/>
                </a:solidFill>
              </a:rPr>
              <a:t> schema delimited by three hashes.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 Confirm that all 3 JSON objects match the </a:t>
            </a:r>
            <a:r>
              <a:rPr lang="en-US" sz="2000" dirty="0" err="1">
                <a:solidFill>
                  <a:srgbClr val="00B050"/>
                </a:solidFill>
              </a:rPr>
              <a:t>OpenAPI</a:t>
            </a:r>
            <a:r>
              <a:rPr lang="en-US" sz="2000" dirty="0">
                <a:solidFill>
                  <a:srgbClr val="00B050"/>
                </a:solidFill>
              </a:rPr>
              <a:t> schema rules before outputting the results.</a:t>
            </a:r>
          </a:p>
        </p:txBody>
      </p:sp>
    </p:spTree>
    <p:extLst>
      <p:ext uri="{BB962C8B-B14F-4D97-AF65-F5344CB8AC3E}">
        <p14:creationId xmlns:p14="http://schemas.microsoft.com/office/powerpoint/2010/main" val="308599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C4E5-C8C0-F343-22BA-545C2E53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CF7F393-B450-011A-9B84-67E3EDE9C9AA}"/>
              </a:ext>
            </a:extLst>
          </p:cNvPr>
          <p:cNvSpPr/>
          <p:nvPr/>
        </p:nvSpPr>
        <p:spPr>
          <a:xfrm>
            <a:off x="276796" y="55363"/>
            <a:ext cx="7694057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IN" sz="2400" b="1" i="0" cap="all" dirty="0">
                <a:solidFill>
                  <a:srgbClr val="00B0F0"/>
                </a:solidFill>
                <a:effectLst/>
                <a:latin typeface="Lato" panose="020F0502020204030203" pitchFamily="34" charset="0"/>
              </a:rPr>
              <a:t>JSON with OPENAPI 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27B0DD1-7E96-F4AA-959F-8A8CC109FBE1}"/>
              </a:ext>
            </a:extLst>
          </p:cNvPr>
          <p:cNvSpPr/>
          <p:nvPr/>
        </p:nvSpPr>
        <p:spPr>
          <a:xfrm>
            <a:off x="6211372" y="2203252"/>
            <a:ext cx="3691652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28EAAA0-F18E-E289-B3E3-E5B80C6101E5}"/>
              </a:ext>
            </a:extLst>
          </p:cNvPr>
          <p:cNvSpPr/>
          <p:nvPr/>
        </p:nvSpPr>
        <p:spPr>
          <a:xfrm>
            <a:off x="10213658" y="2203252"/>
            <a:ext cx="369177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2377E3-F692-5911-3077-3FF93F79D820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D8BEEE-2C5A-1FD8-0BF1-D925EEE3EB3A}"/>
              </a:ext>
            </a:extLst>
          </p:cNvPr>
          <p:cNvSpPr txBox="1"/>
          <p:nvPr/>
        </p:nvSpPr>
        <p:spPr>
          <a:xfrm>
            <a:off x="381571" y="569356"/>
            <a:ext cx="1256992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###</a:t>
            </a:r>
          </a:p>
          <a:p>
            <a:r>
              <a:rPr lang="en-US" sz="1200" b="1" dirty="0" err="1">
                <a:solidFill>
                  <a:srgbClr val="00B050"/>
                </a:solidFill>
              </a:rPr>
              <a:t>openapi</a:t>
            </a:r>
            <a:r>
              <a:rPr lang="en-US" sz="1200" b="1" dirty="0">
                <a:solidFill>
                  <a:srgbClr val="00B050"/>
                </a:solidFill>
              </a:rPr>
              <a:t>: 3.0.0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components: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schemas: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Room: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title: Room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type: object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properties: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accessible: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type: </a:t>
            </a:r>
            <a:r>
              <a:rPr lang="en-US" sz="1200" b="1" dirty="0" err="1">
                <a:solidFill>
                  <a:srgbClr val="00B050"/>
                </a:solidFill>
              </a:rPr>
              <a:t>boolean</a:t>
            </a:r>
            <a:endParaRPr lang="en-US" sz="1200" b="1" dirty="0">
              <a:solidFill>
                <a:srgbClr val="00B050"/>
              </a:solidFill>
            </a:endParaRPr>
          </a:p>
          <a:p>
            <a:r>
              <a:rPr lang="en-US" sz="1200" b="1" dirty="0">
                <a:solidFill>
                  <a:srgbClr val="00B050"/>
                </a:solidFill>
              </a:rPr>
              <a:t>        description: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type: string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type: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type: string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pattern: </a:t>
            </a:r>
            <a:r>
              <a:rPr lang="en-US" sz="1200" b="1" dirty="0" err="1">
                <a:solidFill>
                  <a:srgbClr val="00B050"/>
                </a:solidFill>
              </a:rPr>
              <a:t>Single|Double|Twin|Family|Suite</a:t>
            </a:r>
            <a:endParaRPr lang="en-US" sz="1200" b="1" dirty="0">
              <a:solidFill>
                <a:srgbClr val="00B050"/>
              </a:solidFill>
            </a:endParaRPr>
          </a:p>
          <a:p>
            <a:r>
              <a:rPr lang="en-US" sz="1200" b="1" dirty="0">
                <a:solidFill>
                  <a:srgbClr val="00B050"/>
                </a:solidFill>
              </a:rPr>
              <a:t>        features: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type: array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items: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  type: string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  pattern: </a:t>
            </a:r>
            <a:r>
              <a:rPr lang="en-US" sz="1200" b="1" dirty="0" err="1">
                <a:solidFill>
                  <a:srgbClr val="00B050"/>
                </a:solidFill>
              </a:rPr>
              <a:t>WiFi|TV|Radio|Refreshments|Safe</a:t>
            </a:r>
            <a:r>
              <a:rPr lang="en-US" sz="1200" b="1" dirty="0">
                <a:solidFill>
                  <a:srgbClr val="00B050"/>
                </a:solidFill>
              </a:rPr>
              <a:t>|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image: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type: string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</a:t>
            </a:r>
            <a:r>
              <a:rPr lang="en-US" sz="1200" b="1" dirty="0" err="1">
                <a:solidFill>
                  <a:srgbClr val="00B050"/>
                </a:solidFill>
              </a:rPr>
              <a:t>roomNumber</a:t>
            </a:r>
            <a:r>
              <a:rPr lang="en-US" sz="1200" b="1" dirty="0">
                <a:solidFill>
                  <a:srgbClr val="00B050"/>
                </a:solidFill>
              </a:rPr>
              <a:t>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type: string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</a:t>
            </a:r>
            <a:r>
              <a:rPr lang="en-US" sz="1200" b="1" dirty="0" err="1">
                <a:solidFill>
                  <a:srgbClr val="00B050"/>
                </a:solidFill>
              </a:rPr>
              <a:t>roomPrice</a:t>
            </a:r>
            <a:r>
              <a:rPr lang="en-US" sz="1200" b="1" dirty="0">
                <a:solidFill>
                  <a:srgbClr val="00B050"/>
                </a:solidFill>
              </a:rPr>
              <a:t>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type: integer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format: int32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minimum: 0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maximum: 999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</a:t>
            </a:r>
            <a:r>
              <a:rPr lang="en-US" sz="1200" b="1" dirty="0" err="1">
                <a:solidFill>
                  <a:srgbClr val="00B050"/>
                </a:solidFill>
              </a:rPr>
              <a:t>exclusiveMinimum</a:t>
            </a:r>
            <a:r>
              <a:rPr lang="en-US" sz="1200" b="1" dirty="0">
                <a:solidFill>
                  <a:srgbClr val="00B050"/>
                </a:solidFill>
              </a:rPr>
              <a:t>: true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</a:t>
            </a:r>
            <a:r>
              <a:rPr lang="en-US" sz="1200" b="1" dirty="0" err="1">
                <a:solidFill>
                  <a:srgbClr val="00B050"/>
                </a:solidFill>
              </a:rPr>
              <a:t>exclusiveMaximum</a:t>
            </a:r>
            <a:r>
              <a:rPr lang="en-US" sz="1200" b="1" dirty="0">
                <a:solidFill>
                  <a:srgbClr val="00B050"/>
                </a:solidFill>
              </a:rPr>
              <a:t>: false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</a:t>
            </a:r>
            <a:r>
              <a:rPr lang="en-US" sz="1200" b="1" dirty="0" err="1">
                <a:solidFill>
                  <a:srgbClr val="00B050"/>
                </a:solidFill>
              </a:rPr>
              <a:t>roomid</a:t>
            </a:r>
            <a:r>
              <a:rPr lang="en-US" sz="1200" b="1" dirty="0">
                <a:solidFill>
                  <a:srgbClr val="00B050"/>
                </a:solidFill>
              </a:rPr>
              <a:t>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type: integer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  format: int32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required: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- accessible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- description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- features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- image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        - </a:t>
            </a:r>
            <a:r>
              <a:rPr lang="en-US" sz="1200" b="1" dirty="0" err="1">
                <a:solidFill>
                  <a:srgbClr val="00B050"/>
                </a:solidFill>
              </a:rPr>
              <a:t>roomNumber</a:t>
            </a:r>
            <a:endParaRPr lang="en-US" sz="1200" b="1" dirty="0">
              <a:solidFill>
                <a:srgbClr val="00B050"/>
              </a:solidFill>
            </a:endParaRPr>
          </a:p>
          <a:p>
            <a:r>
              <a:rPr lang="en-US" sz="1200" b="1" dirty="0">
                <a:solidFill>
                  <a:srgbClr val="00B050"/>
                </a:solidFill>
              </a:rPr>
              <a:t>        - </a:t>
            </a:r>
            <a:r>
              <a:rPr lang="en-US" sz="1200" b="1" dirty="0" err="1">
                <a:solidFill>
                  <a:srgbClr val="00B050"/>
                </a:solidFill>
              </a:rPr>
              <a:t>roomPrice</a:t>
            </a:r>
            <a:endParaRPr lang="en-US" sz="1200" b="1" dirty="0">
              <a:solidFill>
                <a:srgbClr val="00B050"/>
              </a:solidFill>
            </a:endParaRPr>
          </a:p>
          <a:p>
            <a:r>
              <a:rPr lang="en-US" sz="1200" b="1" dirty="0">
                <a:solidFill>
                  <a:srgbClr val="00B050"/>
                </a:solidFill>
              </a:rPr>
              <a:t>###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181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CBEC-439F-A7CF-F094-566F619B1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0F41948-3DFC-6969-A7CB-E4EDC51DD274}"/>
              </a:ext>
            </a:extLst>
          </p:cNvPr>
          <p:cNvSpPr/>
          <p:nvPr/>
        </p:nvSpPr>
        <p:spPr>
          <a:xfrm>
            <a:off x="276796" y="299172"/>
            <a:ext cx="7694057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IN" sz="4000" b="1" i="0" cap="all" dirty="0">
                <a:solidFill>
                  <a:srgbClr val="00B0F0"/>
                </a:solidFill>
                <a:effectLst/>
                <a:latin typeface="Lato" panose="020F0502020204030203" pitchFamily="34" charset="0"/>
              </a:rPr>
              <a:t>XML and XSD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1E0F483-55AC-714C-FAC7-F6294BB0DA93}"/>
              </a:ext>
            </a:extLst>
          </p:cNvPr>
          <p:cNvSpPr/>
          <p:nvPr/>
        </p:nvSpPr>
        <p:spPr>
          <a:xfrm>
            <a:off x="6211372" y="2203252"/>
            <a:ext cx="3691652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7A988F9-1D70-84F3-2884-EE8182658D62}"/>
              </a:ext>
            </a:extLst>
          </p:cNvPr>
          <p:cNvSpPr/>
          <p:nvPr/>
        </p:nvSpPr>
        <p:spPr>
          <a:xfrm>
            <a:off x="10213658" y="2203252"/>
            <a:ext cx="369177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4E90F0-BED1-ABC2-C2B3-BBF3644B34C3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EEE28-AB14-36DA-8294-8A1C39BFB6FE}"/>
              </a:ext>
            </a:extLst>
          </p:cNvPr>
          <p:cNvSpPr txBox="1"/>
          <p:nvPr/>
        </p:nvSpPr>
        <p:spPr>
          <a:xfrm>
            <a:off x="733996" y="1538495"/>
            <a:ext cx="125699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You are an XML data generator. Generate 3 randomized XML objects based on the XSD schema delimited by three hashes. 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Add all the XML objects to parent element of rooms. Confirm that all 3 XML </a:t>
            </a:r>
            <a:r>
              <a:rPr lang="en-US" sz="2000" dirty="0" err="1">
                <a:solidFill>
                  <a:srgbClr val="00B050"/>
                </a:solidFill>
              </a:rPr>
              <a:t>subobjects</a:t>
            </a:r>
            <a:r>
              <a:rPr lang="en-US" sz="2000" dirty="0">
                <a:solidFill>
                  <a:srgbClr val="00B050"/>
                </a:solidFill>
              </a:rPr>
              <a:t> match the XSD schema rules before outputting the results.</a:t>
            </a:r>
          </a:p>
        </p:txBody>
      </p:sp>
    </p:spTree>
    <p:extLst>
      <p:ext uri="{BB962C8B-B14F-4D97-AF65-F5344CB8AC3E}">
        <p14:creationId xmlns:p14="http://schemas.microsoft.com/office/powerpoint/2010/main" val="210655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C359B-4F27-41A9-6A10-88207B4C6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3F925DE-92AE-152A-B217-23D2B689876A}"/>
              </a:ext>
            </a:extLst>
          </p:cNvPr>
          <p:cNvSpPr/>
          <p:nvPr/>
        </p:nvSpPr>
        <p:spPr>
          <a:xfrm>
            <a:off x="276796" y="37088"/>
            <a:ext cx="7694057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IN" sz="4000" b="1" i="0" cap="all" dirty="0">
                <a:solidFill>
                  <a:srgbClr val="00B0F0"/>
                </a:solidFill>
                <a:effectLst/>
                <a:latin typeface="Lato" panose="020F0502020204030203" pitchFamily="34" charset="0"/>
              </a:rPr>
              <a:t>XML and XSD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8B1A19D-1904-C1B8-6D2E-40340DA3CE4A}"/>
              </a:ext>
            </a:extLst>
          </p:cNvPr>
          <p:cNvSpPr/>
          <p:nvPr/>
        </p:nvSpPr>
        <p:spPr>
          <a:xfrm>
            <a:off x="6211372" y="2203252"/>
            <a:ext cx="3691652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8075DF2-11AB-3635-1625-2C0A88B47337}"/>
              </a:ext>
            </a:extLst>
          </p:cNvPr>
          <p:cNvSpPr/>
          <p:nvPr/>
        </p:nvSpPr>
        <p:spPr>
          <a:xfrm>
            <a:off x="10213658" y="2203252"/>
            <a:ext cx="369177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endParaRPr lang="en-US" sz="5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E070C1-8E0D-ABCB-698C-632786475F58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32AB7-AEFC-7BED-422A-EF912DFEB07E}"/>
              </a:ext>
            </a:extLst>
          </p:cNvPr>
          <p:cNvSpPr txBox="1"/>
          <p:nvPr/>
        </p:nvSpPr>
        <p:spPr>
          <a:xfrm>
            <a:off x="276796" y="646331"/>
            <a:ext cx="12569922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###</a:t>
            </a:r>
          </a:p>
          <a:p>
            <a:r>
              <a:rPr lang="en-US" sz="900" dirty="0">
                <a:solidFill>
                  <a:srgbClr val="00B050"/>
                </a:solidFill>
              </a:rPr>
              <a:t>&lt;?xml version="1.0" encoding="UTF-8"?&gt;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&lt;</a:t>
            </a:r>
            <a:r>
              <a:rPr lang="en-US" sz="900" dirty="0" err="1">
                <a:solidFill>
                  <a:srgbClr val="00B050"/>
                </a:solidFill>
              </a:rPr>
              <a:t>xs:schema</a:t>
            </a:r>
            <a:r>
              <a:rPr lang="en-US" sz="900" dirty="0">
                <a:solidFill>
                  <a:srgbClr val="00B050"/>
                </a:solidFill>
              </a:rPr>
              <a:t> </a:t>
            </a:r>
            <a:r>
              <a:rPr lang="en-US" sz="900" dirty="0" err="1">
                <a:solidFill>
                  <a:srgbClr val="00B050"/>
                </a:solidFill>
              </a:rPr>
              <a:t>xmlns:xs</a:t>
            </a:r>
            <a:r>
              <a:rPr lang="en-US" sz="900" dirty="0">
                <a:solidFill>
                  <a:srgbClr val="00B050"/>
                </a:solidFill>
              </a:rPr>
              <a:t>="http://www.w3.org/2001/XMLSchema"&gt;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&lt;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 name="room"&gt;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&lt;</a:t>
            </a:r>
            <a:r>
              <a:rPr lang="en-US" sz="900" dirty="0" err="1">
                <a:solidFill>
                  <a:srgbClr val="00B050"/>
                </a:solidFill>
              </a:rPr>
              <a:t>xs:complexType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&lt;</a:t>
            </a:r>
            <a:r>
              <a:rPr lang="en-US" sz="900" dirty="0" err="1">
                <a:solidFill>
                  <a:srgbClr val="00B050"/>
                </a:solidFill>
              </a:rPr>
              <a:t>xs:sequence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&lt;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 name="accessible" type="</a:t>
            </a:r>
            <a:r>
              <a:rPr lang="en-US" sz="900" dirty="0" err="1">
                <a:solidFill>
                  <a:srgbClr val="00B050"/>
                </a:solidFill>
              </a:rPr>
              <a:t>xs:boolean</a:t>
            </a:r>
            <a:r>
              <a:rPr lang="en-US" sz="900" dirty="0">
                <a:solidFill>
                  <a:srgbClr val="00B050"/>
                </a:solidFill>
              </a:rPr>
              <a:t>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&lt;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 name="description" type="</a:t>
            </a:r>
            <a:r>
              <a:rPr lang="en-US" sz="900" dirty="0" err="1">
                <a:solidFill>
                  <a:srgbClr val="00B050"/>
                </a:solidFill>
              </a:rPr>
              <a:t>xs:string</a:t>
            </a:r>
            <a:r>
              <a:rPr lang="en-US" sz="900" dirty="0">
                <a:solidFill>
                  <a:srgbClr val="00B050"/>
                </a:solidFill>
              </a:rPr>
              <a:t>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&lt;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 name="type"&gt;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&lt;</a:t>
            </a:r>
            <a:r>
              <a:rPr lang="en-US" sz="900" dirty="0" err="1">
                <a:solidFill>
                  <a:srgbClr val="00B050"/>
                </a:solidFill>
              </a:rPr>
              <a:t>xs:simpleType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&lt;</a:t>
            </a:r>
            <a:r>
              <a:rPr lang="en-US" sz="900" dirty="0" err="1">
                <a:solidFill>
                  <a:srgbClr val="00B050"/>
                </a:solidFill>
              </a:rPr>
              <a:t>xs:restriction</a:t>
            </a:r>
            <a:r>
              <a:rPr lang="en-US" sz="900" dirty="0">
                <a:solidFill>
                  <a:srgbClr val="00B050"/>
                </a:solidFill>
              </a:rPr>
              <a:t> base="</a:t>
            </a:r>
            <a:r>
              <a:rPr lang="en-US" sz="900" dirty="0" err="1">
                <a:solidFill>
                  <a:srgbClr val="00B050"/>
                </a:solidFill>
              </a:rPr>
              <a:t>xs:string</a:t>
            </a:r>
            <a:r>
              <a:rPr lang="en-US" sz="900" dirty="0">
                <a:solidFill>
                  <a:srgbClr val="00B050"/>
                </a:solidFill>
              </a:rPr>
              <a:t>"&gt;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    &lt;</a:t>
            </a:r>
            <a:r>
              <a:rPr lang="en-US" sz="900" dirty="0" err="1">
                <a:solidFill>
                  <a:srgbClr val="00B050"/>
                </a:solidFill>
              </a:rPr>
              <a:t>xs:enumeration</a:t>
            </a:r>
            <a:r>
              <a:rPr lang="en-US" sz="900" dirty="0">
                <a:solidFill>
                  <a:srgbClr val="00B050"/>
                </a:solidFill>
              </a:rPr>
              <a:t> value="Single"/&gt;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    &lt;</a:t>
            </a:r>
            <a:r>
              <a:rPr lang="en-US" sz="900" dirty="0" err="1">
                <a:solidFill>
                  <a:srgbClr val="00B050"/>
                </a:solidFill>
              </a:rPr>
              <a:t>xs:enumeration</a:t>
            </a:r>
            <a:r>
              <a:rPr lang="en-US" sz="900" dirty="0">
                <a:solidFill>
                  <a:srgbClr val="00B050"/>
                </a:solidFill>
              </a:rPr>
              <a:t> value="Double"/&gt;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    &lt;</a:t>
            </a:r>
            <a:r>
              <a:rPr lang="en-US" sz="900" dirty="0" err="1">
                <a:solidFill>
                  <a:srgbClr val="00B050"/>
                </a:solidFill>
              </a:rPr>
              <a:t>xs:enumeration</a:t>
            </a:r>
            <a:r>
              <a:rPr lang="en-US" sz="900" dirty="0">
                <a:solidFill>
                  <a:srgbClr val="00B050"/>
                </a:solidFill>
              </a:rPr>
              <a:t> value="Twin"/&gt;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    &lt;</a:t>
            </a:r>
            <a:r>
              <a:rPr lang="en-US" sz="900" dirty="0" err="1">
                <a:solidFill>
                  <a:srgbClr val="00B050"/>
                </a:solidFill>
              </a:rPr>
              <a:t>xs:enumeration</a:t>
            </a:r>
            <a:r>
              <a:rPr lang="en-US" sz="900" dirty="0">
                <a:solidFill>
                  <a:srgbClr val="00B050"/>
                </a:solidFill>
              </a:rPr>
              <a:t> value="Family"/&gt;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    &lt;</a:t>
            </a:r>
            <a:r>
              <a:rPr lang="en-US" sz="900" dirty="0" err="1">
                <a:solidFill>
                  <a:srgbClr val="00B050"/>
                </a:solidFill>
              </a:rPr>
              <a:t>xs:enumeration</a:t>
            </a:r>
            <a:r>
              <a:rPr lang="en-US" sz="900" dirty="0">
                <a:solidFill>
                  <a:srgbClr val="00B050"/>
                </a:solidFill>
              </a:rPr>
              <a:t> value="Suite"/&gt;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&lt;/</a:t>
            </a:r>
            <a:r>
              <a:rPr lang="en-US" sz="900" dirty="0" err="1">
                <a:solidFill>
                  <a:srgbClr val="00B050"/>
                </a:solidFill>
              </a:rPr>
              <a:t>xs:restriction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&lt;/</a:t>
            </a:r>
            <a:r>
              <a:rPr lang="en-US" sz="900" dirty="0" err="1">
                <a:solidFill>
                  <a:srgbClr val="00B050"/>
                </a:solidFill>
              </a:rPr>
              <a:t>xs:simpleType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&lt;/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&lt;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 name="features"&gt;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&lt;</a:t>
            </a:r>
            <a:r>
              <a:rPr lang="en-US" sz="900" dirty="0" err="1">
                <a:solidFill>
                  <a:srgbClr val="00B050"/>
                </a:solidFill>
              </a:rPr>
              <a:t>xs:complexType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&lt;</a:t>
            </a:r>
            <a:r>
              <a:rPr lang="en-US" sz="900" dirty="0" err="1">
                <a:solidFill>
                  <a:srgbClr val="00B050"/>
                </a:solidFill>
              </a:rPr>
              <a:t>xs:sequence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    &lt;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 name="feature" 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    ➥type="</a:t>
            </a:r>
            <a:r>
              <a:rPr lang="en-US" sz="900" dirty="0" err="1">
                <a:solidFill>
                  <a:srgbClr val="00B050"/>
                </a:solidFill>
              </a:rPr>
              <a:t>FeatureType</a:t>
            </a:r>
            <a:r>
              <a:rPr lang="en-US" sz="900" dirty="0">
                <a:solidFill>
                  <a:srgbClr val="00B050"/>
                </a:solidFill>
              </a:rPr>
              <a:t>" minOccurs="0"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    </a:t>
            </a:r>
            <a:r>
              <a:rPr lang="en-US" sz="900" dirty="0" err="1">
                <a:solidFill>
                  <a:srgbClr val="00B050"/>
                </a:solidFill>
              </a:rPr>
              <a:t>maxOccurs</a:t>
            </a:r>
            <a:r>
              <a:rPr lang="en-US" sz="900" dirty="0">
                <a:solidFill>
                  <a:srgbClr val="00B050"/>
                </a:solidFill>
              </a:rPr>
              <a:t>="unbounded"/&gt;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    &lt;/</a:t>
            </a:r>
            <a:r>
              <a:rPr lang="en-US" sz="900" dirty="0" err="1">
                <a:solidFill>
                  <a:srgbClr val="00B050"/>
                </a:solidFill>
              </a:rPr>
              <a:t>xs:sequence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    &lt;/</a:t>
            </a:r>
            <a:r>
              <a:rPr lang="en-US" sz="900" dirty="0" err="1">
                <a:solidFill>
                  <a:srgbClr val="00B050"/>
                </a:solidFill>
              </a:rPr>
              <a:t>xs:complexType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&lt;/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&lt;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 name="image" type="</a:t>
            </a:r>
            <a:r>
              <a:rPr lang="en-US" sz="900" dirty="0" err="1">
                <a:solidFill>
                  <a:srgbClr val="00B050"/>
                </a:solidFill>
              </a:rPr>
              <a:t>xs:string</a:t>
            </a:r>
            <a:r>
              <a:rPr lang="en-US" sz="900" dirty="0">
                <a:solidFill>
                  <a:srgbClr val="00B050"/>
                </a:solidFill>
              </a:rPr>
              <a:t>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&lt;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 name="</a:t>
            </a:r>
            <a:r>
              <a:rPr lang="en-US" sz="900" dirty="0" err="1">
                <a:solidFill>
                  <a:srgbClr val="00B050"/>
                </a:solidFill>
              </a:rPr>
              <a:t>roomNumber</a:t>
            </a:r>
            <a:r>
              <a:rPr lang="en-US" sz="900" dirty="0">
                <a:solidFill>
                  <a:srgbClr val="00B050"/>
                </a:solidFill>
              </a:rPr>
              <a:t>" type="</a:t>
            </a:r>
            <a:r>
              <a:rPr lang="en-US" sz="900" dirty="0" err="1">
                <a:solidFill>
                  <a:srgbClr val="00B050"/>
                </a:solidFill>
              </a:rPr>
              <a:t>xs:string</a:t>
            </a:r>
            <a:r>
              <a:rPr lang="en-US" sz="900" dirty="0">
                <a:solidFill>
                  <a:srgbClr val="00B050"/>
                </a:solidFill>
              </a:rPr>
              <a:t>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&lt;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 name="</a:t>
            </a:r>
            <a:r>
              <a:rPr lang="en-US" sz="900" dirty="0" err="1">
                <a:solidFill>
                  <a:srgbClr val="00B050"/>
                </a:solidFill>
              </a:rPr>
              <a:t>roomPrice</a:t>
            </a:r>
            <a:r>
              <a:rPr lang="en-US" sz="900" dirty="0">
                <a:solidFill>
                  <a:srgbClr val="00B050"/>
                </a:solidFill>
              </a:rPr>
              <a:t>" type="</a:t>
            </a:r>
            <a:r>
              <a:rPr lang="en-US" sz="900" dirty="0" err="1">
                <a:solidFill>
                  <a:srgbClr val="00B050"/>
                </a:solidFill>
              </a:rPr>
              <a:t>xs:decimal</a:t>
            </a:r>
            <a:r>
              <a:rPr lang="en-US" sz="900" dirty="0">
                <a:solidFill>
                  <a:srgbClr val="00B050"/>
                </a:solidFill>
              </a:rPr>
              <a:t>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    &lt;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 name="</a:t>
            </a:r>
            <a:r>
              <a:rPr lang="en-US" sz="900" dirty="0" err="1">
                <a:solidFill>
                  <a:srgbClr val="00B050"/>
                </a:solidFill>
              </a:rPr>
              <a:t>roomid</a:t>
            </a:r>
            <a:r>
              <a:rPr lang="en-US" sz="900" dirty="0">
                <a:solidFill>
                  <a:srgbClr val="00B050"/>
                </a:solidFill>
              </a:rPr>
              <a:t>" type="</a:t>
            </a:r>
            <a:r>
              <a:rPr lang="en-US" sz="900" dirty="0" err="1">
                <a:solidFill>
                  <a:srgbClr val="00B050"/>
                </a:solidFill>
              </a:rPr>
              <a:t>xs:integer</a:t>
            </a:r>
            <a:r>
              <a:rPr lang="en-US" sz="900" dirty="0">
                <a:solidFill>
                  <a:srgbClr val="00B050"/>
                </a:solidFill>
              </a:rPr>
              <a:t>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&lt;/</a:t>
            </a:r>
            <a:r>
              <a:rPr lang="en-US" sz="900" dirty="0" err="1">
                <a:solidFill>
                  <a:srgbClr val="00B050"/>
                </a:solidFill>
              </a:rPr>
              <a:t>xs:sequence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&lt;/</a:t>
            </a:r>
            <a:r>
              <a:rPr lang="en-US" sz="900" dirty="0" err="1">
                <a:solidFill>
                  <a:srgbClr val="00B050"/>
                </a:solidFill>
              </a:rPr>
              <a:t>xs:complexType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&lt;/</a:t>
            </a:r>
            <a:r>
              <a:rPr lang="en-US" sz="900" dirty="0" err="1">
                <a:solidFill>
                  <a:srgbClr val="00B050"/>
                </a:solidFill>
              </a:rPr>
              <a:t>xs:element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&lt;</a:t>
            </a:r>
            <a:r>
              <a:rPr lang="en-US" sz="900" dirty="0" err="1">
                <a:solidFill>
                  <a:srgbClr val="00B050"/>
                </a:solidFill>
              </a:rPr>
              <a:t>xs:simpleType</a:t>
            </a:r>
            <a:r>
              <a:rPr lang="en-US" sz="900" dirty="0">
                <a:solidFill>
                  <a:srgbClr val="00B050"/>
                </a:solidFill>
              </a:rPr>
              <a:t> name="</a:t>
            </a:r>
            <a:r>
              <a:rPr lang="en-US" sz="900" dirty="0" err="1">
                <a:solidFill>
                  <a:srgbClr val="00B050"/>
                </a:solidFill>
              </a:rPr>
              <a:t>FeatureType</a:t>
            </a:r>
            <a:r>
              <a:rPr lang="en-US" sz="900" dirty="0">
                <a:solidFill>
                  <a:srgbClr val="00B050"/>
                </a:solidFill>
              </a:rPr>
              <a:t>"&gt;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&lt;</a:t>
            </a:r>
            <a:r>
              <a:rPr lang="en-US" sz="900" dirty="0" err="1">
                <a:solidFill>
                  <a:srgbClr val="00B050"/>
                </a:solidFill>
              </a:rPr>
              <a:t>xs:restriction</a:t>
            </a:r>
            <a:r>
              <a:rPr lang="en-US" sz="900" dirty="0">
                <a:solidFill>
                  <a:srgbClr val="00B050"/>
                </a:solidFill>
              </a:rPr>
              <a:t> base="</a:t>
            </a:r>
            <a:r>
              <a:rPr lang="en-US" sz="900" dirty="0" err="1">
                <a:solidFill>
                  <a:srgbClr val="00B050"/>
                </a:solidFill>
              </a:rPr>
              <a:t>xs:string</a:t>
            </a:r>
            <a:r>
              <a:rPr lang="en-US" sz="900" dirty="0">
                <a:solidFill>
                  <a:srgbClr val="00B050"/>
                </a:solidFill>
              </a:rPr>
              <a:t>"&gt;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&lt;</a:t>
            </a:r>
            <a:r>
              <a:rPr lang="en-US" sz="900" dirty="0" err="1">
                <a:solidFill>
                  <a:srgbClr val="00B050"/>
                </a:solidFill>
              </a:rPr>
              <a:t>xs:enumeration</a:t>
            </a:r>
            <a:r>
              <a:rPr lang="en-US" sz="900" dirty="0">
                <a:solidFill>
                  <a:srgbClr val="00B050"/>
                </a:solidFill>
              </a:rPr>
              <a:t> value="</a:t>
            </a:r>
            <a:r>
              <a:rPr lang="en-US" sz="900" dirty="0" err="1">
                <a:solidFill>
                  <a:srgbClr val="00B050"/>
                </a:solidFill>
              </a:rPr>
              <a:t>WiFi</a:t>
            </a:r>
            <a:r>
              <a:rPr lang="en-US" sz="900" dirty="0">
                <a:solidFill>
                  <a:srgbClr val="00B050"/>
                </a:solidFill>
              </a:rPr>
              <a:t>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&lt;</a:t>
            </a:r>
            <a:r>
              <a:rPr lang="en-US" sz="900" dirty="0" err="1">
                <a:solidFill>
                  <a:srgbClr val="00B050"/>
                </a:solidFill>
              </a:rPr>
              <a:t>xs:enumeration</a:t>
            </a:r>
            <a:r>
              <a:rPr lang="en-US" sz="900" dirty="0">
                <a:solidFill>
                  <a:srgbClr val="00B050"/>
                </a:solidFill>
              </a:rPr>
              <a:t> value="TV"/&gt;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&lt;</a:t>
            </a:r>
            <a:r>
              <a:rPr lang="en-US" sz="900" dirty="0" err="1">
                <a:solidFill>
                  <a:srgbClr val="00B050"/>
                </a:solidFill>
              </a:rPr>
              <a:t>xs:enumeration</a:t>
            </a:r>
            <a:r>
              <a:rPr lang="en-US" sz="900" dirty="0">
                <a:solidFill>
                  <a:srgbClr val="00B050"/>
                </a:solidFill>
              </a:rPr>
              <a:t> value="Radio"/&gt;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&lt;</a:t>
            </a:r>
            <a:r>
              <a:rPr lang="en-US" sz="900" dirty="0" err="1">
                <a:solidFill>
                  <a:srgbClr val="00B050"/>
                </a:solidFill>
              </a:rPr>
              <a:t>xs:enumeration</a:t>
            </a:r>
            <a:r>
              <a:rPr lang="en-US" sz="900" dirty="0">
                <a:solidFill>
                  <a:srgbClr val="00B050"/>
                </a:solidFill>
              </a:rPr>
              <a:t> value="Refreshments"/&gt;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&lt;</a:t>
            </a:r>
            <a:r>
              <a:rPr lang="en-US" sz="900" dirty="0" err="1">
                <a:solidFill>
                  <a:srgbClr val="00B050"/>
                </a:solidFill>
              </a:rPr>
              <a:t>xs:enumeration</a:t>
            </a:r>
            <a:r>
              <a:rPr lang="en-US" sz="900" dirty="0">
                <a:solidFill>
                  <a:srgbClr val="00B050"/>
                </a:solidFill>
              </a:rPr>
              <a:t> value="Safe"/&gt;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   &lt;</a:t>
            </a:r>
            <a:r>
              <a:rPr lang="en-US" sz="900" dirty="0" err="1">
                <a:solidFill>
                  <a:srgbClr val="00B050"/>
                </a:solidFill>
              </a:rPr>
              <a:t>xs:enumeration</a:t>
            </a:r>
            <a:r>
              <a:rPr lang="en-US" sz="900" dirty="0">
                <a:solidFill>
                  <a:srgbClr val="00B050"/>
                </a:solidFill>
              </a:rPr>
              <a:t> value="Views"/&gt;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&lt;/</a:t>
            </a:r>
            <a:r>
              <a:rPr lang="en-US" sz="900" dirty="0" err="1">
                <a:solidFill>
                  <a:srgbClr val="00B050"/>
                </a:solidFill>
              </a:rPr>
              <a:t>xs:restriction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&lt;/</a:t>
            </a:r>
            <a:r>
              <a:rPr lang="en-US" sz="900" dirty="0" err="1">
                <a:solidFill>
                  <a:srgbClr val="00B050"/>
                </a:solidFill>
              </a:rPr>
              <a:t>xs:simpleType</a:t>
            </a:r>
            <a:r>
              <a:rPr lang="en-US" sz="9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</a:t>
            </a:r>
          </a:p>
          <a:p>
            <a:r>
              <a:rPr lang="en-US" sz="1200" dirty="0">
                <a:solidFill>
                  <a:srgbClr val="00B050"/>
                </a:solidFill>
              </a:rPr>
              <a:t>&lt;/</a:t>
            </a:r>
            <a:r>
              <a:rPr lang="en-US" sz="1200" dirty="0" err="1">
                <a:solidFill>
                  <a:srgbClr val="00B050"/>
                </a:solidFill>
              </a:rPr>
              <a:t>xs:schema</a:t>
            </a:r>
            <a:r>
              <a:rPr lang="en-US" sz="1200" dirty="0">
                <a:solidFill>
                  <a:srgbClr val="00B050"/>
                </a:solidFill>
              </a:rPr>
              <a:t>&gt;</a:t>
            </a:r>
          </a:p>
          <a:p>
            <a:r>
              <a:rPr lang="en-US" sz="1200" dirty="0">
                <a:solidFill>
                  <a:srgbClr val="00B050"/>
                </a:solidFill>
              </a:rPr>
              <a:t>###</a:t>
            </a:r>
          </a:p>
        </p:txBody>
      </p:sp>
    </p:spTree>
    <p:extLst>
      <p:ext uri="{BB962C8B-B14F-4D97-AF65-F5344CB8AC3E}">
        <p14:creationId xmlns:p14="http://schemas.microsoft.com/office/powerpoint/2010/main" val="908267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A60B-06DB-B755-4212-912E6939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249F468-F8F5-8DAD-46A1-AC5045B3B0CB}"/>
              </a:ext>
            </a:extLst>
          </p:cNvPr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IN" sz="4400" b="1" i="0" dirty="0">
                <a:solidFill>
                  <a:srgbClr val="00B0F0"/>
                </a:solidFill>
                <a:effectLst/>
                <a:latin typeface="Lato" panose="020F0502020204030203" pitchFamily="34" charset="0"/>
              </a:rPr>
              <a:t>SQL exports as prompt guides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18A751-1033-F94C-B73F-CFF8EA6EF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843" y="1"/>
            <a:ext cx="495755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19FB28-34E9-ED8A-50CE-30F3F550ED0A}"/>
              </a:ext>
            </a:extLst>
          </p:cNvPr>
          <p:cNvSpPr txBox="1"/>
          <p:nvPr/>
        </p:nvSpPr>
        <p:spPr>
          <a:xfrm>
            <a:off x="914400" y="1794120"/>
            <a:ext cx="7315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The Challenge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Applications often store data across </a:t>
            </a:r>
            <a:r>
              <a:rPr lang="en-US" b="1" dirty="0">
                <a:solidFill>
                  <a:schemeClr val="bg1"/>
                </a:solidFill>
              </a:rPr>
              <a:t>multiple tables</a:t>
            </a:r>
            <a:r>
              <a:rPr lang="en-US" dirty="0">
                <a:solidFill>
                  <a:schemeClr val="bg1"/>
                </a:solidFill>
              </a:rPr>
              <a:t> in SQL-based databases.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Prompts must generate data distributed across these tables.</a:t>
            </a:r>
          </a:p>
        </p:txBody>
      </p:sp>
    </p:spTree>
    <p:extLst>
      <p:ext uri="{BB962C8B-B14F-4D97-AF65-F5344CB8AC3E}">
        <p14:creationId xmlns:p14="http://schemas.microsoft.com/office/powerpoint/2010/main" val="2074902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EEA4A-CE76-EABC-AC97-FDCCC90DD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47D8769-4B03-4FF8-49A5-E7CA3DADF78D}"/>
              </a:ext>
            </a:extLst>
          </p:cNvPr>
          <p:cNvSpPr/>
          <p:nvPr/>
        </p:nvSpPr>
        <p:spPr>
          <a:xfrm>
            <a:off x="544110" y="0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IN" sz="4400" b="1" i="0" dirty="0">
                <a:solidFill>
                  <a:srgbClr val="00B0F0"/>
                </a:solidFill>
                <a:effectLst/>
                <a:latin typeface="Lato" panose="020F0502020204030203" pitchFamily="34" charset="0"/>
              </a:rPr>
              <a:t>Prompt: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3D885-26C3-19A2-A57F-D60FDFD1E31E}"/>
              </a:ext>
            </a:extLst>
          </p:cNvPr>
          <p:cNvSpPr txBox="1"/>
          <p:nvPr/>
        </p:nvSpPr>
        <p:spPr>
          <a:xfrm>
            <a:off x="399731" y="880618"/>
            <a:ext cx="13068983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You are a SQL generator. Take the </a:t>
            </a:r>
            <a:r>
              <a:rPr lang="en-US" b="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sql</a:t>
            </a:r>
            <a:r>
              <a:rPr lang="en-US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 statement delimited by three hashes and create a SQL statement that generates 5 new records that follow the format of the provided statement.</a:t>
            </a: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r>
              <a:rPr lang="en-IN" dirty="0">
                <a:solidFill>
                  <a:srgbClr val="00B050"/>
                </a:solidFill>
              </a:rPr>
              <a:t>###</a:t>
            </a:r>
          </a:p>
          <a:p>
            <a:r>
              <a:rPr lang="en-IN" dirty="0">
                <a:solidFill>
                  <a:srgbClr val="00B050"/>
                </a:solidFill>
              </a:rPr>
              <a:t>CREATE TABLE rooms (</a:t>
            </a:r>
            <a:r>
              <a:rPr lang="en-IN" dirty="0" err="1">
                <a:solidFill>
                  <a:srgbClr val="00B050"/>
                </a:solidFill>
              </a:rPr>
              <a:t>roomid</a:t>
            </a:r>
            <a:r>
              <a:rPr lang="en-IN" dirty="0">
                <a:solidFill>
                  <a:srgbClr val="00B050"/>
                </a:solidFill>
              </a:rPr>
              <a:t> int NOT NULL AUTO_INCREMENT, </a:t>
            </a:r>
            <a:r>
              <a:rPr lang="en-IN" dirty="0" err="1">
                <a:solidFill>
                  <a:srgbClr val="00B050"/>
                </a:solidFill>
              </a:rPr>
              <a:t>room_name</a:t>
            </a:r>
            <a:endParaRPr lang="en-IN" dirty="0">
              <a:solidFill>
                <a:srgbClr val="00B05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➥varchar(255), type varchar(255), beds int, accessible </a:t>
            </a:r>
            <a:r>
              <a:rPr lang="en-IN" dirty="0" err="1">
                <a:solidFill>
                  <a:srgbClr val="00B050"/>
                </a:solidFill>
              </a:rPr>
              <a:t>boolean</a:t>
            </a:r>
            <a:r>
              <a:rPr lang="en-IN" dirty="0">
                <a:solidFill>
                  <a:srgbClr val="00B050"/>
                </a:solidFill>
              </a:rPr>
              <a:t>,</a:t>
            </a:r>
          </a:p>
          <a:p>
            <a:r>
              <a:rPr lang="en-IN" dirty="0">
                <a:solidFill>
                  <a:srgbClr val="00B050"/>
                </a:solidFill>
              </a:rPr>
              <a:t>➥image varchar(2000), description varchar(2000),</a:t>
            </a:r>
          </a:p>
          <a:p>
            <a:r>
              <a:rPr lang="en-IN" dirty="0">
                <a:solidFill>
                  <a:srgbClr val="00B050"/>
                </a:solidFill>
              </a:rPr>
              <a:t>➥features varchar(100) ARRAY, </a:t>
            </a:r>
            <a:r>
              <a:rPr lang="en-IN" dirty="0" err="1">
                <a:solidFill>
                  <a:srgbClr val="00B050"/>
                </a:solidFill>
              </a:rPr>
              <a:t>roomPrice</a:t>
            </a:r>
            <a:r>
              <a:rPr lang="en-IN" dirty="0">
                <a:solidFill>
                  <a:srgbClr val="00B050"/>
                </a:solidFill>
              </a:rPr>
              <a:t> int, primary key (</a:t>
            </a:r>
            <a:r>
              <a:rPr lang="en-IN" dirty="0" err="1">
                <a:solidFill>
                  <a:srgbClr val="00B050"/>
                </a:solidFill>
              </a:rPr>
              <a:t>roomid</a:t>
            </a:r>
            <a:r>
              <a:rPr lang="en-IN" dirty="0">
                <a:solidFill>
                  <a:srgbClr val="00B050"/>
                </a:solidFill>
              </a:rPr>
              <a:t>));</a:t>
            </a:r>
          </a:p>
          <a:p>
            <a:r>
              <a:rPr lang="en-IN" dirty="0">
                <a:solidFill>
                  <a:srgbClr val="00B050"/>
                </a:solidFill>
              </a:rPr>
              <a:t> </a:t>
            </a:r>
          </a:p>
          <a:p>
            <a:r>
              <a:rPr lang="en-IN" dirty="0">
                <a:solidFill>
                  <a:srgbClr val="00B050"/>
                </a:solidFill>
              </a:rPr>
              <a:t>INSERT INTO rooms (</a:t>
            </a:r>
            <a:r>
              <a:rPr lang="en-IN" dirty="0" err="1">
                <a:solidFill>
                  <a:srgbClr val="00B050"/>
                </a:solidFill>
              </a:rPr>
              <a:t>room_name</a:t>
            </a:r>
            <a:r>
              <a:rPr lang="en-IN" dirty="0">
                <a:solidFill>
                  <a:srgbClr val="00B050"/>
                </a:solidFill>
              </a:rPr>
              <a:t>, type, beds, accessible, image,</a:t>
            </a:r>
          </a:p>
          <a:p>
            <a:r>
              <a:rPr lang="en-IN" dirty="0">
                <a:solidFill>
                  <a:srgbClr val="00B050"/>
                </a:solidFill>
              </a:rPr>
              <a:t>➥description, features, </a:t>
            </a:r>
            <a:r>
              <a:rPr lang="en-IN" dirty="0" err="1">
                <a:solidFill>
                  <a:srgbClr val="00B050"/>
                </a:solidFill>
              </a:rPr>
              <a:t>roomPrice</a:t>
            </a:r>
            <a:r>
              <a:rPr lang="en-IN" dirty="0">
                <a:solidFill>
                  <a:srgbClr val="00B050"/>
                </a:solidFill>
              </a:rPr>
              <a:t>) VALUES ('101', 'single', 1, </a:t>
            </a:r>
          </a:p>
          <a:p>
            <a:r>
              <a:rPr lang="en-IN" dirty="0">
                <a:solidFill>
                  <a:srgbClr val="00B050"/>
                </a:solidFill>
              </a:rPr>
              <a:t>➥true, 'https://www.mwtestconsultancy.co.uk/img/testim/room2.jpg',</a:t>
            </a:r>
          </a:p>
          <a:p>
            <a:r>
              <a:rPr lang="en-IN" dirty="0">
                <a:solidFill>
                  <a:srgbClr val="00B050"/>
                </a:solidFill>
              </a:rPr>
              <a:t>➥'Aenean </a:t>
            </a:r>
            <a:r>
              <a:rPr lang="en-IN" dirty="0" err="1">
                <a:solidFill>
                  <a:srgbClr val="00B050"/>
                </a:solidFill>
              </a:rPr>
              <a:t>porttitor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 err="1">
                <a:solidFill>
                  <a:srgbClr val="00B050"/>
                </a:solidFill>
              </a:rPr>
              <a:t>mauris</a:t>
            </a:r>
            <a:r>
              <a:rPr lang="en-IN" dirty="0">
                <a:solidFill>
                  <a:srgbClr val="00B050"/>
                </a:solidFill>
              </a:rPr>
              <a:t> sit </a:t>
            </a:r>
            <a:r>
              <a:rPr lang="en-IN" dirty="0" err="1">
                <a:solidFill>
                  <a:srgbClr val="00B050"/>
                </a:solidFill>
              </a:rPr>
              <a:t>amet</a:t>
            </a:r>
            <a:r>
              <a:rPr lang="en-IN" dirty="0">
                <a:solidFill>
                  <a:srgbClr val="00B050"/>
                </a:solidFill>
              </a:rPr>
              <a:t> lacinia </a:t>
            </a:r>
            <a:r>
              <a:rPr lang="en-IN" dirty="0" err="1">
                <a:solidFill>
                  <a:srgbClr val="00B050"/>
                </a:solidFill>
              </a:rPr>
              <a:t>molestie</a:t>
            </a:r>
            <a:r>
              <a:rPr lang="en-IN" dirty="0">
                <a:solidFill>
                  <a:srgbClr val="00B050"/>
                </a:solidFill>
              </a:rPr>
              <a:t>. In </a:t>
            </a:r>
            <a:r>
              <a:rPr lang="en-IN" dirty="0" err="1">
                <a:solidFill>
                  <a:srgbClr val="00B050"/>
                </a:solidFill>
              </a:rPr>
              <a:t>posuere</a:t>
            </a:r>
            <a:endParaRPr lang="en-IN" dirty="0">
              <a:solidFill>
                <a:srgbClr val="00B05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➥</a:t>
            </a:r>
            <a:r>
              <a:rPr lang="en-IN" dirty="0" err="1">
                <a:solidFill>
                  <a:srgbClr val="00B050"/>
                </a:solidFill>
              </a:rPr>
              <a:t>accumsan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 err="1">
                <a:solidFill>
                  <a:srgbClr val="00B050"/>
                </a:solidFill>
              </a:rPr>
              <a:t>aliquet</a:t>
            </a:r>
            <a:r>
              <a:rPr lang="en-IN" dirty="0">
                <a:solidFill>
                  <a:srgbClr val="00B050"/>
                </a:solidFill>
              </a:rPr>
              <a:t>. Maecenas sit </a:t>
            </a:r>
            <a:r>
              <a:rPr lang="en-IN" dirty="0" err="1">
                <a:solidFill>
                  <a:srgbClr val="00B050"/>
                </a:solidFill>
              </a:rPr>
              <a:t>amet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 err="1">
                <a:solidFill>
                  <a:srgbClr val="00B050"/>
                </a:solidFill>
              </a:rPr>
              <a:t>nisl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 err="1">
                <a:solidFill>
                  <a:srgbClr val="00B050"/>
                </a:solidFill>
              </a:rPr>
              <a:t>massa</a:t>
            </a:r>
            <a:r>
              <a:rPr lang="en-IN" dirty="0">
                <a:solidFill>
                  <a:srgbClr val="00B050"/>
                </a:solidFill>
              </a:rPr>
              <a:t>. </a:t>
            </a:r>
            <a:r>
              <a:rPr lang="en-IN" dirty="0" err="1">
                <a:solidFill>
                  <a:srgbClr val="00B050"/>
                </a:solidFill>
              </a:rPr>
              <a:t>Interdum</a:t>
            </a:r>
            <a:r>
              <a:rPr lang="en-IN" dirty="0">
                <a:solidFill>
                  <a:srgbClr val="00B050"/>
                </a:solidFill>
              </a:rPr>
              <a:t> et</a:t>
            </a:r>
          </a:p>
          <a:p>
            <a:r>
              <a:rPr lang="en-IN" dirty="0">
                <a:solidFill>
                  <a:srgbClr val="00B050"/>
                </a:solidFill>
              </a:rPr>
              <a:t>➥</a:t>
            </a:r>
            <a:r>
              <a:rPr lang="en-IN" dirty="0" err="1">
                <a:solidFill>
                  <a:srgbClr val="00B050"/>
                </a:solidFill>
              </a:rPr>
              <a:t>malesuada</a:t>
            </a:r>
            <a:r>
              <a:rPr lang="en-IN" dirty="0">
                <a:solidFill>
                  <a:srgbClr val="00B050"/>
                </a:solidFill>
              </a:rPr>
              <a:t> fames ac ante.', ARRAY['TV', '</a:t>
            </a:r>
            <a:r>
              <a:rPr lang="en-IN" dirty="0" err="1">
                <a:solidFill>
                  <a:srgbClr val="00B050"/>
                </a:solidFill>
              </a:rPr>
              <a:t>WiFi</a:t>
            </a:r>
            <a:r>
              <a:rPr lang="en-IN" dirty="0">
                <a:solidFill>
                  <a:srgbClr val="00B050"/>
                </a:solidFill>
              </a:rPr>
              <a:t>', 'Safe'], 100);</a:t>
            </a:r>
          </a:p>
          <a:p>
            <a:r>
              <a:rPr lang="en-IN" dirty="0">
                <a:solidFill>
                  <a:srgbClr val="00B050"/>
                </a:solidFill>
              </a:rPr>
              <a:t> </a:t>
            </a:r>
          </a:p>
          <a:p>
            <a:r>
              <a:rPr lang="en-IN" dirty="0">
                <a:solidFill>
                  <a:srgbClr val="00B050"/>
                </a:solidFill>
              </a:rPr>
              <a:t>CREATE TABLE bookings (</a:t>
            </a:r>
            <a:r>
              <a:rPr lang="en-IN" dirty="0" err="1">
                <a:solidFill>
                  <a:srgbClr val="00B050"/>
                </a:solidFill>
              </a:rPr>
              <a:t>bookingid</a:t>
            </a:r>
            <a:r>
              <a:rPr lang="en-IN" dirty="0">
                <a:solidFill>
                  <a:srgbClr val="00B050"/>
                </a:solidFill>
              </a:rPr>
              <a:t> int NOT NULL AUTO_INCREMENT, </a:t>
            </a:r>
            <a:r>
              <a:rPr lang="en-IN" dirty="0" err="1">
                <a:solidFill>
                  <a:srgbClr val="00B050"/>
                </a:solidFill>
              </a:rPr>
              <a:t>roomid</a:t>
            </a:r>
            <a:endParaRPr lang="en-IN" dirty="0">
              <a:solidFill>
                <a:srgbClr val="00B050"/>
              </a:solidFill>
            </a:endParaRPr>
          </a:p>
          <a:p>
            <a:r>
              <a:rPr lang="en-IN" dirty="0">
                <a:solidFill>
                  <a:srgbClr val="00B050"/>
                </a:solidFill>
              </a:rPr>
              <a:t>➥int, </a:t>
            </a:r>
            <a:r>
              <a:rPr lang="en-IN" dirty="0" err="1">
                <a:solidFill>
                  <a:srgbClr val="00B050"/>
                </a:solidFill>
              </a:rPr>
              <a:t>firstname</a:t>
            </a:r>
            <a:r>
              <a:rPr lang="en-IN" dirty="0">
                <a:solidFill>
                  <a:srgbClr val="00B050"/>
                </a:solidFill>
              </a:rPr>
              <a:t> varchar(255), </a:t>
            </a:r>
            <a:r>
              <a:rPr lang="en-IN" dirty="0" err="1">
                <a:solidFill>
                  <a:srgbClr val="00B050"/>
                </a:solidFill>
              </a:rPr>
              <a:t>lastname</a:t>
            </a:r>
            <a:r>
              <a:rPr lang="en-IN" dirty="0">
                <a:solidFill>
                  <a:srgbClr val="00B050"/>
                </a:solidFill>
              </a:rPr>
              <a:t> varchar(255),</a:t>
            </a:r>
          </a:p>
          <a:p>
            <a:r>
              <a:rPr lang="en-IN" dirty="0">
                <a:solidFill>
                  <a:srgbClr val="00B050"/>
                </a:solidFill>
              </a:rPr>
              <a:t>➥</a:t>
            </a:r>
            <a:r>
              <a:rPr lang="en-IN" dirty="0" err="1">
                <a:solidFill>
                  <a:srgbClr val="00B050"/>
                </a:solidFill>
              </a:rPr>
              <a:t>depositpaid</a:t>
            </a:r>
            <a:r>
              <a:rPr lang="en-IN" dirty="0">
                <a:solidFill>
                  <a:srgbClr val="00B050"/>
                </a:solidFill>
              </a:rPr>
              <a:t> </a:t>
            </a:r>
            <a:r>
              <a:rPr lang="en-IN" dirty="0" err="1">
                <a:solidFill>
                  <a:srgbClr val="00B050"/>
                </a:solidFill>
              </a:rPr>
              <a:t>boolean</a:t>
            </a:r>
            <a:r>
              <a:rPr lang="en-IN" dirty="0">
                <a:solidFill>
                  <a:srgbClr val="00B050"/>
                </a:solidFill>
              </a:rPr>
              <a:t>, </a:t>
            </a:r>
            <a:r>
              <a:rPr lang="en-IN" dirty="0" err="1">
                <a:solidFill>
                  <a:srgbClr val="00B050"/>
                </a:solidFill>
              </a:rPr>
              <a:t>checkin</a:t>
            </a:r>
            <a:r>
              <a:rPr lang="en-IN" dirty="0">
                <a:solidFill>
                  <a:srgbClr val="00B050"/>
                </a:solidFill>
              </a:rPr>
              <a:t> date, checkout date,</a:t>
            </a:r>
          </a:p>
          <a:p>
            <a:r>
              <a:rPr lang="en-IN" dirty="0">
                <a:solidFill>
                  <a:srgbClr val="00B050"/>
                </a:solidFill>
              </a:rPr>
              <a:t>➥primary key (</a:t>
            </a:r>
            <a:r>
              <a:rPr lang="en-IN" dirty="0" err="1">
                <a:solidFill>
                  <a:srgbClr val="00B050"/>
                </a:solidFill>
              </a:rPr>
              <a:t>bookingid</a:t>
            </a:r>
            <a:r>
              <a:rPr lang="en-IN" dirty="0">
                <a:solidFill>
                  <a:srgbClr val="00B050"/>
                </a:solidFill>
              </a:rPr>
              <a:t>), FOREIGN KEY (</a:t>
            </a:r>
            <a:r>
              <a:rPr lang="en-IN" dirty="0" err="1">
                <a:solidFill>
                  <a:srgbClr val="00B050"/>
                </a:solidFill>
              </a:rPr>
              <a:t>roomid</a:t>
            </a:r>
            <a:r>
              <a:rPr lang="en-IN" dirty="0">
                <a:solidFill>
                  <a:srgbClr val="00B050"/>
                </a:solidFill>
              </a:rPr>
              <a:t>) REFERENCES</a:t>
            </a:r>
          </a:p>
          <a:p>
            <a:r>
              <a:rPr lang="en-IN" dirty="0">
                <a:solidFill>
                  <a:srgbClr val="00B050"/>
                </a:solidFill>
              </a:rPr>
              <a:t>➥ROOMS(</a:t>
            </a:r>
            <a:r>
              <a:rPr lang="en-IN" dirty="0" err="1">
                <a:solidFill>
                  <a:srgbClr val="00B050"/>
                </a:solidFill>
              </a:rPr>
              <a:t>roomid</a:t>
            </a:r>
            <a:r>
              <a:rPr lang="en-IN" dirty="0">
                <a:solidFill>
                  <a:srgbClr val="00B050"/>
                </a:solidFill>
              </a:rPr>
              <a:t>));</a:t>
            </a:r>
          </a:p>
          <a:p>
            <a:r>
              <a:rPr lang="en-IN" dirty="0">
                <a:solidFill>
                  <a:srgbClr val="00B050"/>
                </a:solidFill>
              </a:rPr>
              <a:t> </a:t>
            </a:r>
          </a:p>
          <a:p>
            <a:r>
              <a:rPr lang="en-IN" dirty="0">
                <a:solidFill>
                  <a:srgbClr val="00B050"/>
                </a:solidFill>
              </a:rPr>
              <a:t>INSERT INTO bookings (</a:t>
            </a:r>
            <a:r>
              <a:rPr lang="en-IN" dirty="0" err="1">
                <a:solidFill>
                  <a:srgbClr val="00B050"/>
                </a:solidFill>
              </a:rPr>
              <a:t>roomid</a:t>
            </a:r>
            <a:r>
              <a:rPr lang="en-IN" dirty="0">
                <a:solidFill>
                  <a:srgbClr val="00B050"/>
                </a:solidFill>
              </a:rPr>
              <a:t>, </a:t>
            </a:r>
            <a:r>
              <a:rPr lang="en-IN" dirty="0" err="1">
                <a:solidFill>
                  <a:srgbClr val="00B050"/>
                </a:solidFill>
              </a:rPr>
              <a:t>firstname</a:t>
            </a:r>
            <a:r>
              <a:rPr lang="en-IN" dirty="0">
                <a:solidFill>
                  <a:srgbClr val="00B050"/>
                </a:solidFill>
              </a:rPr>
              <a:t>, </a:t>
            </a:r>
            <a:r>
              <a:rPr lang="en-IN" dirty="0" err="1">
                <a:solidFill>
                  <a:srgbClr val="00B050"/>
                </a:solidFill>
              </a:rPr>
              <a:t>lastname</a:t>
            </a:r>
            <a:r>
              <a:rPr lang="en-IN" dirty="0">
                <a:solidFill>
                  <a:srgbClr val="00B050"/>
                </a:solidFill>
              </a:rPr>
              <a:t>, </a:t>
            </a:r>
            <a:r>
              <a:rPr lang="en-IN" dirty="0" err="1">
                <a:solidFill>
                  <a:srgbClr val="00B050"/>
                </a:solidFill>
              </a:rPr>
              <a:t>depositpaid</a:t>
            </a:r>
            <a:r>
              <a:rPr lang="en-IN" dirty="0">
                <a:solidFill>
                  <a:srgbClr val="00B050"/>
                </a:solidFill>
              </a:rPr>
              <a:t>,</a:t>
            </a:r>
          </a:p>
          <a:p>
            <a:r>
              <a:rPr lang="en-IN" dirty="0">
                <a:solidFill>
                  <a:srgbClr val="00B050"/>
                </a:solidFill>
              </a:rPr>
              <a:t>➥</a:t>
            </a:r>
            <a:r>
              <a:rPr lang="en-IN" dirty="0" err="1">
                <a:solidFill>
                  <a:srgbClr val="00B050"/>
                </a:solidFill>
              </a:rPr>
              <a:t>checkin</a:t>
            </a:r>
            <a:r>
              <a:rPr lang="en-IN" dirty="0">
                <a:solidFill>
                  <a:srgbClr val="00B050"/>
                </a:solidFill>
              </a:rPr>
              <a:t>, checkout) VALUES (1, 'James', 'Dean', true, '2022-02-01',</a:t>
            </a:r>
          </a:p>
          <a:p>
            <a:r>
              <a:rPr lang="en-IN" dirty="0">
                <a:solidFill>
                  <a:srgbClr val="00B050"/>
                </a:solidFill>
              </a:rPr>
              <a:t>➥'2022-02-05');</a:t>
            </a:r>
          </a:p>
          <a:p>
            <a:r>
              <a:rPr lang="en-IN" dirty="0">
                <a:solidFill>
                  <a:srgbClr val="00B050"/>
                </a:solidFill>
              </a:rPr>
              <a:t>###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AF85C2-0B09-F13E-7730-4790402320A9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6438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F1E27-C49C-7C7E-CE2C-CDE0D4FFF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B0ED1F4-4B2B-1B9D-245F-1E93EC914059}"/>
              </a:ext>
            </a:extLst>
          </p:cNvPr>
          <p:cNvSpPr/>
          <p:nvPr/>
        </p:nvSpPr>
        <p:spPr>
          <a:xfrm>
            <a:off x="440201" y="0"/>
            <a:ext cx="11758726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 dirty="0">
                <a:solidFill>
                  <a:srgbClr val="00B0F0"/>
                </a:solidFill>
              </a:rPr>
              <a:t>Leveraging LLMs to Generate Test Data for Dynamic Applications Like LinkedIn</a:t>
            </a:r>
            <a:endParaRPr lang="en-IN" sz="4000" b="1" i="0" dirty="0">
              <a:solidFill>
                <a:srgbClr val="00B0F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CB462-970F-325C-C0A7-60C09D86267E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DB4A6-41D6-7C62-1EA7-AAD2A95758A1}"/>
              </a:ext>
            </a:extLst>
          </p:cNvPr>
          <p:cNvSpPr txBox="1"/>
          <p:nvPr/>
        </p:nvSpPr>
        <p:spPr>
          <a:xfrm>
            <a:off x="440200" y="1363416"/>
            <a:ext cx="13920035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rgbClr val="5FF308"/>
                </a:solidFill>
              </a:rPr>
              <a:t>Model Realistic User Scenarios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Prompt Example: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"Generate test data for a LinkedIn user profile with the following fields: name, headline, summary, 5 skills and connections (5 with unique names and job titles). Ensure connections are structured as an array of objects.“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r>
              <a:rPr lang="en-IN" b="1" dirty="0">
                <a:solidFill>
                  <a:srgbClr val="5FF308"/>
                </a:solidFill>
              </a:rPr>
              <a:t>2. Simulate Dynamic Activity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Prompt Example:</a:t>
            </a:r>
          </a:p>
          <a:p>
            <a:r>
              <a:rPr lang="en-US" b="1" dirty="0">
                <a:solidFill>
                  <a:srgbClr val="00B050"/>
                </a:solidFill>
              </a:rPr>
              <a:t>           </a:t>
            </a:r>
            <a:r>
              <a:rPr lang="en-US" dirty="0">
                <a:solidFill>
                  <a:srgbClr val="00B050"/>
                </a:solidFill>
              </a:rPr>
              <a:t>"Generate 10 sample posts for a LinkedIn user, each with a unique title, description, hashtags, and engagement metrics  (likes, comments).“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r>
              <a:rPr lang="en-IN" b="1" dirty="0">
                <a:solidFill>
                  <a:srgbClr val="5FF308"/>
                </a:solidFill>
              </a:rPr>
              <a:t>3. Generate Relationship Data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Prompt 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              </a:t>
            </a:r>
          </a:p>
          <a:p>
            <a:r>
              <a:rPr lang="en-US" b="1" dirty="0">
                <a:solidFill>
                  <a:srgbClr val="00B050"/>
                </a:solidFill>
              </a:rPr>
              <a:t>               </a:t>
            </a:r>
            <a:r>
              <a:rPr lang="en-US" dirty="0">
                <a:solidFill>
                  <a:srgbClr val="00B050"/>
                </a:solidFill>
              </a:rPr>
              <a:t>"Create a dataset of 10 LinkedIn users, each with 3-5 connections and mutual endorsements for random skills.“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rgbClr val="5FF308"/>
                </a:solidFill>
              </a:rPr>
              <a:t>4. Incorporate Time-Based Variations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Prompt Example: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"Generate 10 user activities over the past week, including posts, likes, and connections, with realistic timestamps."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94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280E6-F5B5-5858-23AF-85FB625CE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CC968F-2051-4171-4029-DFFF863D3E87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6BA32F-4898-DA9A-2BE8-192E76CEAD1D}"/>
              </a:ext>
            </a:extLst>
          </p:cNvPr>
          <p:cNvSpPr txBox="1"/>
          <p:nvPr/>
        </p:nvSpPr>
        <p:spPr>
          <a:xfrm>
            <a:off x="1106905" y="244652"/>
            <a:ext cx="107081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rgbClr val="00B0F0"/>
                </a:solidFill>
                <a:latin typeface="Lato" panose="020F0502020204030203" pitchFamily="34" charset="0"/>
              </a:rPr>
              <a:t>Benefiting from generated test 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A364F3-2E2E-3873-7CED-CD4E28B3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728" y="1186354"/>
            <a:ext cx="6750547" cy="6798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1468D6-6A23-3443-BF06-917B92B05DB5}"/>
              </a:ext>
            </a:extLst>
          </p:cNvPr>
          <p:cNvSpPr txBox="1"/>
          <p:nvPr/>
        </p:nvSpPr>
        <p:spPr>
          <a:xfrm>
            <a:off x="10564586" y="6734090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Software Testing using Gen AI book by Mark </a:t>
            </a:r>
            <a:r>
              <a:rPr lang="en-US" dirty="0" err="1">
                <a:solidFill>
                  <a:schemeClr val="bg1"/>
                </a:solidFill>
              </a:rPr>
              <a:t>WinterIngham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55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9D6AB-03E5-04B2-1F0A-D2761084E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8366E04-8D81-6881-D5BD-18AF66444591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5EADFB-156F-4FF8-CB74-D80486FBE575}"/>
              </a:ext>
            </a:extLst>
          </p:cNvPr>
          <p:cNvSpPr txBox="1"/>
          <p:nvPr/>
        </p:nvSpPr>
        <p:spPr>
          <a:xfrm>
            <a:off x="1106905" y="244652"/>
            <a:ext cx="107081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400" b="0" dirty="0">
                <a:effectLst/>
              </a:rPr>
              <a:t> </a:t>
            </a:r>
            <a:endParaRPr lang="en-US" sz="4400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B67AE-7331-3AF3-3313-C6D445CE23B7}"/>
              </a:ext>
            </a:extLst>
          </p:cNvPr>
          <p:cNvSpPr txBox="1"/>
          <p:nvPr/>
        </p:nvSpPr>
        <p:spPr>
          <a:xfrm>
            <a:off x="986589" y="2414155"/>
            <a:ext cx="3982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</a:rPr>
              <a:t>Thank You…</a:t>
            </a:r>
            <a:endParaRPr lang="en-IN" sz="3600" dirty="0">
              <a:solidFill>
                <a:srgbClr val="00B0F0"/>
              </a:solidFill>
            </a:endParaRPr>
          </a:p>
        </p:txBody>
      </p:sp>
      <p:pic>
        <p:nvPicPr>
          <p:cNvPr id="5122" name="Picture 2" descr="A qr code on a screen&#10;&#10;Description automatically generated">
            <a:extLst>
              <a:ext uri="{FF2B5EF4-FFF2-40B4-BE49-F238E27FC236}">
                <a16:creationId xmlns:a16="http://schemas.microsoft.com/office/drawing/2014/main" id="{5437058C-9A08-EABC-64C6-B25460CA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15" y="997188"/>
            <a:ext cx="6208120" cy="684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88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C2CAD-1FE8-A65E-859D-D0FAF227F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FE7AB08-F447-E5F8-40D1-E30286217382}"/>
              </a:ext>
            </a:extLst>
          </p:cNvPr>
          <p:cNvSpPr/>
          <p:nvPr/>
        </p:nvSpPr>
        <p:spPr>
          <a:xfrm>
            <a:off x="2647771" y="2423355"/>
            <a:ext cx="89668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What is Test Data?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6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data which has been specifically identified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36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for use in tests</a:t>
            </a:r>
            <a:r>
              <a:rPr lang="en-US" sz="44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endParaRPr lang="en-US" sz="4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9834B94-3330-041F-2525-DA429B1E2F10}"/>
              </a:ext>
            </a:extLst>
          </p:cNvPr>
          <p:cNvSpPr/>
          <p:nvPr/>
        </p:nvSpPr>
        <p:spPr>
          <a:xfrm>
            <a:off x="1077039" y="5128498"/>
            <a:ext cx="31414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5C3D9-DB5D-07F3-EBCB-D78CBB84B2CB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4972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E8E1-5188-74EC-170D-835D418A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BC8D9BD-0B20-D349-91B3-8956727E8D0D}"/>
              </a:ext>
            </a:extLst>
          </p:cNvPr>
          <p:cNvSpPr/>
          <p:nvPr/>
        </p:nvSpPr>
        <p:spPr>
          <a:xfrm>
            <a:off x="4674308" y="3127372"/>
            <a:ext cx="89668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What is Test Data?</a:t>
            </a:r>
            <a:endParaRPr lang="en-US" sz="4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B056735-42F3-D337-7E29-E20073645436}"/>
              </a:ext>
            </a:extLst>
          </p:cNvPr>
          <p:cNvSpPr/>
          <p:nvPr/>
        </p:nvSpPr>
        <p:spPr>
          <a:xfrm>
            <a:off x="1077039" y="5128498"/>
            <a:ext cx="31414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933D39-80F6-11A4-4E05-B83F92BF51D2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33885-9332-77BB-A46D-71C7DFF3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76" y="2146274"/>
            <a:ext cx="7268589" cy="3610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B8BFA-34A8-E535-11BF-82EABB058AD5}"/>
              </a:ext>
            </a:extLst>
          </p:cNvPr>
          <p:cNvSpPr txBox="1"/>
          <p:nvPr/>
        </p:nvSpPr>
        <p:spPr>
          <a:xfrm>
            <a:off x="4138331" y="3701925"/>
            <a:ext cx="107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 Data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9EA55-C1D8-7FD8-1C85-1A8114AA7492}"/>
              </a:ext>
            </a:extLst>
          </p:cNvPr>
          <p:cNvSpPr txBox="1"/>
          <p:nvPr/>
        </p:nvSpPr>
        <p:spPr>
          <a:xfrm>
            <a:off x="8057450" y="4251350"/>
            <a:ext cx="131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53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3645-780A-FA51-5E49-0FEA3F34E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81AAC7E-61CB-C18E-1318-17FDC0D51CBA}"/>
              </a:ext>
            </a:extLst>
          </p:cNvPr>
          <p:cNvSpPr/>
          <p:nvPr/>
        </p:nvSpPr>
        <p:spPr>
          <a:xfrm>
            <a:off x="513040" y="482143"/>
            <a:ext cx="89668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B0F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The Test Data Challenge</a:t>
            </a:r>
            <a:endParaRPr lang="en-US" sz="4400" b="1" dirty="0">
              <a:solidFill>
                <a:srgbClr val="00B0F0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ADC6F9F-639F-6B50-2087-5C66BC8F3665}"/>
              </a:ext>
            </a:extLst>
          </p:cNvPr>
          <p:cNvSpPr/>
          <p:nvPr/>
        </p:nvSpPr>
        <p:spPr>
          <a:xfrm>
            <a:off x="343252" y="1355638"/>
            <a:ext cx="13420674" cy="639502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      Growing Complexity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Test data requirements increase with system complexity.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Handling complex data structures becomes a resource-intensive task.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1E648A1-7BEB-6514-18B0-5EE88500D2B4}"/>
              </a:ext>
            </a:extLst>
          </p:cNvPr>
          <p:cNvSpPr/>
          <p:nvPr/>
        </p:nvSpPr>
        <p:spPr>
          <a:xfrm>
            <a:off x="1077039" y="5128498"/>
            <a:ext cx="31414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CABFE8-09E3-E0D1-0E78-258FC93B3687}"/>
              </a:ext>
            </a:extLst>
          </p:cNvPr>
          <p:cNvSpPr/>
          <p:nvPr/>
        </p:nvSpPr>
        <p:spPr>
          <a:xfrm>
            <a:off x="12839348" y="7750664"/>
            <a:ext cx="1791052" cy="39505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4D0748-D6ED-239D-1CE8-3D330BD9808D}"/>
              </a:ext>
            </a:extLst>
          </p:cNvPr>
          <p:cNvSpPr/>
          <p:nvPr/>
        </p:nvSpPr>
        <p:spPr>
          <a:xfrm>
            <a:off x="1344385" y="3349543"/>
            <a:ext cx="2329543" cy="14695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Regular Apps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1E3763-33A5-BD0B-7B43-1AC15E7F2872}"/>
              </a:ext>
            </a:extLst>
          </p:cNvPr>
          <p:cNvSpPr/>
          <p:nvPr/>
        </p:nvSpPr>
        <p:spPr>
          <a:xfrm>
            <a:off x="4724046" y="3349542"/>
            <a:ext cx="2329543" cy="14695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Apps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DBA40-4481-0E86-EBEB-CDDB2A8E1AD9}"/>
              </a:ext>
            </a:extLst>
          </p:cNvPr>
          <p:cNvSpPr/>
          <p:nvPr/>
        </p:nvSpPr>
        <p:spPr>
          <a:xfrm>
            <a:off x="8315103" y="3349541"/>
            <a:ext cx="2329543" cy="14695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Smarter Apps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C8691-6C54-8EA4-A847-D571E117492C}"/>
              </a:ext>
            </a:extLst>
          </p:cNvPr>
          <p:cNvSpPr txBox="1"/>
          <p:nvPr/>
        </p:nvSpPr>
        <p:spPr>
          <a:xfrm>
            <a:off x="1344385" y="5421392"/>
            <a:ext cx="212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Very Static, no much changes here </a:t>
            </a:r>
          </a:p>
          <a:p>
            <a:r>
              <a:rPr lang="en-US" dirty="0">
                <a:solidFill>
                  <a:schemeClr val="bg1"/>
                </a:solidFill>
              </a:rPr>
              <a:t>Ex: user enters a number math's is done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B169F-9562-E634-D1FE-9FED85282621}"/>
              </a:ext>
            </a:extLst>
          </p:cNvPr>
          <p:cNvSpPr txBox="1"/>
          <p:nvPr/>
        </p:nvSpPr>
        <p:spPr>
          <a:xfrm>
            <a:off x="4827460" y="5475821"/>
            <a:ext cx="212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 Data that is not really dynamic </a:t>
            </a:r>
          </a:p>
          <a:p>
            <a:r>
              <a:rPr lang="en-US" dirty="0">
                <a:solidFill>
                  <a:schemeClr val="bg1"/>
                </a:solidFill>
              </a:rPr>
              <a:t>Ex: User account registration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967AD-09C4-0755-18DA-024051EF36AA}"/>
              </a:ext>
            </a:extLst>
          </p:cNvPr>
          <p:cNvSpPr txBox="1"/>
          <p:nvPr/>
        </p:nvSpPr>
        <p:spPr>
          <a:xfrm>
            <a:off x="8521932" y="5421392"/>
            <a:ext cx="212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 Data that constantly changes . Very dynamic </a:t>
            </a:r>
          </a:p>
          <a:p>
            <a:r>
              <a:rPr lang="en-US" dirty="0">
                <a:solidFill>
                  <a:schemeClr val="bg1"/>
                </a:solidFill>
              </a:rPr>
              <a:t>Ex: LinkedIn Homepage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89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2682B-7274-64AD-A3AF-C08CE6A6F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FEDEB95-7AA3-E152-41FC-2B3C73EB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DF52C22-C2B7-F0F4-85C1-02AEA10F5107}"/>
              </a:ext>
            </a:extLst>
          </p:cNvPr>
          <p:cNvSpPr/>
          <p:nvPr/>
        </p:nvSpPr>
        <p:spPr>
          <a:xfrm>
            <a:off x="764500" y="1065133"/>
            <a:ext cx="7614999" cy="1284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Synthetic Data Creation with High Accuracy and Anonymization</a:t>
            </a:r>
            <a:endParaRPr lang="en-US" sz="24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C2E4FB8-E952-3821-385E-7089D05E4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00" y="2677716"/>
            <a:ext cx="546021" cy="54602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5677B47-8868-24E9-1501-7660B0463A19}"/>
              </a:ext>
            </a:extLst>
          </p:cNvPr>
          <p:cNvSpPr/>
          <p:nvPr/>
        </p:nvSpPr>
        <p:spPr>
          <a:xfrm>
            <a:off x="764500" y="3442097"/>
            <a:ext cx="256996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Privacy Preservation</a:t>
            </a:r>
            <a:endParaRPr lang="en-US" sz="2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AD32E97-F7D1-C9C7-4D1D-E9745739EDE1}"/>
              </a:ext>
            </a:extLst>
          </p:cNvPr>
          <p:cNvSpPr/>
          <p:nvPr/>
        </p:nvSpPr>
        <p:spPr>
          <a:xfrm>
            <a:off x="764500" y="3894296"/>
            <a:ext cx="364367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Ensure data anonymization to comply with privacy regulations.</a:t>
            </a:r>
            <a:endParaRPr lang="en-US" sz="17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D0B09878-C92F-9211-46F0-422AF3EA2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830" y="2677716"/>
            <a:ext cx="546021" cy="54602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B2089D6E-113A-CD33-3C09-D30D4CB5245E}"/>
              </a:ext>
            </a:extLst>
          </p:cNvPr>
          <p:cNvSpPr/>
          <p:nvPr/>
        </p:nvSpPr>
        <p:spPr>
          <a:xfrm>
            <a:off x="4735830" y="3442097"/>
            <a:ext cx="256996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0D0B7A70-A1A4-CCC2-B8D4-2F87D3B7C03B}"/>
              </a:ext>
            </a:extLst>
          </p:cNvPr>
          <p:cNvSpPr/>
          <p:nvPr/>
        </p:nvSpPr>
        <p:spPr>
          <a:xfrm>
            <a:off x="4735830" y="3894296"/>
            <a:ext cx="364367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Generate synthetic data that closely resembles real-world patterns.</a:t>
            </a:r>
            <a:endParaRPr lang="en-US" sz="17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6FA85572-90AC-65D9-A61A-DA371B73B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00" y="5248751"/>
            <a:ext cx="546021" cy="54602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20006645-B4F9-55F8-B3B2-9D88B4B9FBC2}"/>
              </a:ext>
            </a:extLst>
          </p:cNvPr>
          <p:cNvSpPr/>
          <p:nvPr/>
        </p:nvSpPr>
        <p:spPr>
          <a:xfrm>
            <a:off x="764500" y="6013133"/>
            <a:ext cx="256996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Scalability</a:t>
            </a:r>
            <a:endParaRPr lang="en-US" sz="20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20FEA451-0465-1B32-BEDD-EAB8A3D9C509}"/>
              </a:ext>
            </a:extLst>
          </p:cNvPr>
          <p:cNvSpPr/>
          <p:nvPr/>
        </p:nvSpPr>
        <p:spPr>
          <a:xfrm>
            <a:off x="764500" y="6465332"/>
            <a:ext cx="364367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Generate large datasets efficiently to meet the demands of the application.</a:t>
            </a:r>
            <a:endParaRPr 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1BD484-9474-0C01-4287-DCC010B892C2}"/>
              </a:ext>
            </a:extLst>
          </p:cNvPr>
          <p:cNvSpPr txBox="1"/>
          <p:nvPr/>
        </p:nvSpPr>
        <p:spPr>
          <a:xfrm>
            <a:off x="642257" y="531427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Key Pain Points</a:t>
            </a:r>
            <a:endParaRPr lang="en-IN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44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B0F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The Opportunity</a:t>
            </a:r>
          </a:p>
          <a:p>
            <a:pPr marL="0" indent="0">
              <a:lnSpc>
                <a:spcPts val="5150"/>
              </a:lnSpc>
              <a:buNone/>
            </a:pPr>
            <a:r>
              <a:rPr lang="en-US" sz="2800" dirty="0">
                <a:solidFill>
                  <a:srgbClr val="00B050"/>
                </a:solidFill>
              </a:rPr>
              <a:t>Generating and Transforming Data with LLMs</a:t>
            </a:r>
            <a:r>
              <a:rPr lang="en-US" sz="2800" dirty="0">
                <a:solidFill>
                  <a:srgbClr val="00B05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0591A0-8C95-CE84-21B7-82E9F480B526}"/>
              </a:ext>
            </a:extLst>
          </p:cNvPr>
          <p:cNvSpPr txBox="1"/>
          <p:nvPr/>
        </p:nvSpPr>
        <p:spPr>
          <a:xfrm>
            <a:off x="784741" y="2401278"/>
            <a:ext cx="731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LLMs are powerful probabilistic text generators with right prompting </a:t>
            </a:r>
          </a:p>
          <a:p>
            <a:r>
              <a:rPr lang="en-US" dirty="0">
                <a:solidFill>
                  <a:schemeClr val="bg1"/>
                </a:solidFill>
              </a:rPr>
              <a:t>capable of: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Generating diverse test data for various scenarios.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Transforming existing data to fit specific requirements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2A1E7-A385-06CB-F951-F17FBBDDC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F2B5ECE-ECEB-A2F6-60F7-643E21C06ED8}"/>
              </a:ext>
            </a:extLst>
          </p:cNvPr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B0F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Prompting Tactics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B73B5E-268D-85F7-B1D9-C211FB99263B}"/>
              </a:ext>
            </a:extLst>
          </p:cNvPr>
          <p:cNvSpPr txBox="1"/>
          <p:nvPr/>
        </p:nvSpPr>
        <p:spPr>
          <a:xfrm>
            <a:off x="701614" y="1690574"/>
            <a:ext cx="8204244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Tactic 1: Use Delimiters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Define rules for each field explicitly.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Example: % beds | integer | 1 to 6.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B050"/>
                </a:solidFill>
              </a:rPr>
              <a:t>Tactic 2 : Ask for Structured Output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Specify the required format (e.g., JSON).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Example: “Return output in valid JSON format.”</a:t>
            </a: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B050"/>
                </a:solidFill>
              </a:rPr>
              <a:t>Tactic 3 : Check for Assumptions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Instruct the LLM to verify the output meets the requirements before  providing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Example: “Check that 5 JSON objects have been created before outputting.”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B050"/>
                </a:solidFill>
              </a:rPr>
              <a:t>Tactic 4 : Few-Shot Prompting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41D229-8510-FA33-6DA4-B7AC0C38A4C7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375C4-89A9-F70E-A005-B917A3EB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58" y="0"/>
            <a:ext cx="5682342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24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8572" y="56469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B0F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What is your Data requirements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(Copy it or Fake it)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54596" y="2452728"/>
            <a:ext cx="2903003" cy="168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    Data Structure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54596" y="304399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What does JSON look like</a:t>
            </a:r>
            <a:endParaRPr lang="en-US" sz="18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243512" y="2452728"/>
            <a:ext cx="3256251" cy="168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Data Restrictions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274685" y="304399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1850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Enforcements usually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 by backend </a:t>
            </a:r>
            <a:endParaRPr lang="en-US" sz="18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794773" y="2452728"/>
            <a:ext cx="2653535" cy="15333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Valid Data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794773" y="2965728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1850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Does it make sense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to this Application   </a:t>
            </a:r>
            <a:endParaRPr lang="en-US" sz="18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714B5E-87A9-D1D5-2993-0202E3BE72D6}"/>
              </a:ext>
            </a:extLst>
          </p:cNvPr>
          <p:cNvSpPr/>
          <p:nvPr/>
        </p:nvSpPr>
        <p:spPr>
          <a:xfrm>
            <a:off x="12694086" y="7543799"/>
            <a:ext cx="1894114" cy="59871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6593</TotalTime>
  <Words>2998</Words>
  <Application>Microsoft Office PowerPoint</Application>
  <PresentationFormat>Custom</PresentationFormat>
  <Paragraphs>478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Komal Chowdhary</cp:lastModifiedBy>
  <cp:revision>13</cp:revision>
  <dcterms:created xsi:type="dcterms:W3CDTF">2025-01-13T10:19:04Z</dcterms:created>
  <dcterms:modified xsi:type="dcterms:W3CDTF">2025-01-18T04:21:50Z</dcterms:modified>
</cp:coreProperties>
</file>